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8.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9.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1.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05" r:id="rId4"/>
    <p:sldMasterId id="2147483720" r:id="rId5"/>
    <p:sldMasterId id="2147483735" r:id="rId6"/>
    <p:sldMasterId id="2147483750" r:id="rId7"/>
    <p:sldMasterId id="2147483765" r:id="rId8"/>
    <p:sldMasterId id="2147483780" r:id="rId9"/>
    <p:sldMasterId id="2147483795" r:id="rId10"/>
    <p:sldMasterId id="2147483810" r:id="rId11"/>
    <p:sldMasterId id="2147483825" r:id="rId12"/>
    <p:sldMasterId id="2147483840" r:id="rId13"/>
    <p:sldMasterId id="2147483855" r:id="rId14"/>
    <p:sldMasterId id="2147483870" r:id="rId15"/>
    <p:sldMasterId id="2147483885" r:id="rId16"/>
    <p:sldMasterId id="2147483900" r:id="rId17"/>
    <p:sldMasterId id="2147483915" r:id="rId18"/>
    <p:sldMasterId id="2147483930" r:id="rId19"/>
    <p:sldMasterId id="2147483945" r:id="rId20"/>
    <p:sldMasterId id="2147483960" r:id="rId21"/>
    <p:sldMasterId id="2147483975" r:id="rId22"/>
  </p:sldMasterIdLst>
  <p:notesMasterIdLst>
    <p:notesMasterId r:id="rId98"/>
  </p:notesMasterIdLst>
  <p:sldIdLst>
    <p:sldId id="257"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4" r:id="rId38"/>
    <p:sldId id="333"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slide" Target="slides/slide62.xml"/><Relationship Id="rId89" Type="http://schemas.openxmlformats.org/officeDocument/2006/relationships/slide" Target="slides/slide67.xml"/><Relationship Id="rId97"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73B2C4E-FE69-40BF-8D01-BD346F762858}" type="datetimeFigureOut">
              <a:rPr lang="en-US" smtClean="0"/>
              <a:t>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5CB86F-965E-4C94-828F-55E9C2325AEC}" type="slidenum">
              <a:rPr lang="en-US" smtClean="0"/>
              <a:t>‹#›</a:t>
            </a:fld>
            <a:endParaRPr lang="en-US"/>
          </a:p>
        </p:txBody>
      </p:sp>
    </p:spTree>
    <p:extLst>
      <p:ext uri="{BB962C8B-B14F-4D97-AF65-F5344CB8AC3E}">
        <p14:creationId xmlns:p14="http://schemas.microsoft.com/office/powerpoint/2010/main" val="302146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345BB-A788-430F-B538-D0DA9B3ABEF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2395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56BDE-AF50-486B-A76B-8FE5A18E9685}" type="slidenum">
              <a:rPr lang="en-US" altLang="en-US">
                <a:solidFill>
                  <a:prstClr val="black"/>
                </a:solidFill>
              </a:rPr>
              <a:pPr/>
              <a:t>2</a:t>
            </a:fld>
            <a:endParaRPr lang="en-US" altLang="en-US">
              <a:solidFill>
                <a:prstClr val="black"/>
              </a:solidFill>
            </a:endParaRPr>
          </a:p>
        </p:txBody>
      </p:sp>
      <p:sp>
        <p:nvSpPr>
          <p:cNvPr id="165890"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1919" tIns="45153" rIns="91919" bIns="45153"/>
          <a:lstStyle/>
          <a:p>
            <a:endParaRPr lang="en-US" altLang="en-US"/>
          </a:p>
        </p:txBody>
      </p:sp>
      <p:sp>
        <p:nvSpPr>
          <p:cNvPr id="165891" name="Rectangle 3"/>
          <p:cNvSpPr>
            <a:spLocks noGrp="1" noRot="1" noChangeAspect="1" noChangeArrowheads="1" noTextEdit="1"/>
          </p:cNvSpPr>
          <p:nvPr>
            <p:ph type="sldImg"/>
          </p:nvPr>
        </p:nvSpPr>
        <p:spPr>
          <a:xfrm>
            <a:off x="1138238" y="687388"/>
            <a:ext cx="4686300" cy="351472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96F06-03CF-4BD1-96E0-C458BE1D037E}" type="slidenum">
              <a:rPr lang="en-US" altLang="en-US"/>
              <a:pPr/>
              <a:t>62</a:t>
            </a:fld>
            <a:endParaRPr lang="en-US" altLang="en-US" dirty="0"/>
          </a:p>
        </p:txBody>
      </p:sp>
      <p:sp>
        <p:nvSpPr>
          <p:cNvPr id="104450" name="Rectangle 2"/>
          <p:cNvSpPr>
            <a:spLocks noGrp="1" noRot="1" noChangeAspect="1" noChangeArrowheads="1" noTextEdit="1"/>
          </p:cNvSpPr>
          <p:nvPr>
            <p:ph type="sldImg"/>
          </p:nvPr>
        </p:nvSpPr>
        <p:spPr>
          <a:xfrm>
            <a:off x="1189038" y="703263"/>
            <a:ext cx="4632325" cy="3473450"/>
          </a:xfrm>
          <a:ln/>
        </p:spPr>
      </p:sp>
      <p:sp>
        <p:nvSpPr>
          <p:cNvPr id="104451" name="Rectangle 3"/>
          <p:cNvSpPr>
            <a:spLocks noGrp="1" noChangeArrowheads="1"/>
          </p:cNvSpPr>
          <p:nvPr>
            <p:ph type="body" idx="1"/>
          </p:nvPr>
        </p:nvSpPr>
        <p:spPr>
          <a:xfrm>
            <a:off x="935252" y="4415790"/>
            <a:ext cx="5139898" cy="4183380"/>
          </a:xfrm>
          <a:noFill/>
          <a:ln/>
          <a:extLst>
            <a:ext uri="{91240B29-F687-4F45-9708-019B960494DF}">
              <a14:hiddenLine xmlns:a14="http://schemas.microsoft.com/office/drawing/2010/main" w="12700">
                <a:solidFill>
                  <a:schemeClr val="tx1"/>
                </a:solidFill>
                <a:miter lim="800000"/>
                <a:headEnd/>
                <a:tailEnd/>
              </a14:hiddenLine>
            </a:ext>
          </a:extLst>
        </p:spPr>
        <p:txBody>
          <a:bodyPr lIns="91930" tIns="45158" rIns="91930" bIns="45158"/>
          <a:lstStyle/>
          <a:p>
            <a:endParaRPr lang="en-US" altLang="en-US" dirty="0"/>
          </a:p>
          <a:p>
            <a:r>
              <a:rPr lang="en-US" altLang="en-US" dirty="0"/>
              <a:t>NOTES:</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5E129-26E5-4D28-A560-758C23E136E5}" type="slidenum">
              <a:rPr lang="en-US" altLang="en-US"/>
              <a:pPr/>
              <a:t>63</a:t>
            </a:fld>
            <a:endParaRPr lang="en-US" altLang="en-US" dirty="0"/>
          </a:p>
        </p:txBody>
      </p:sp>
      <p:sp>
        <p:nvSpPr>
          <p:cNvPr id="102402" name="Rectangle 2"/>
          <p:cNvSpPr>
            <a:spLocks noGrp="1" noRot="1" noChangeAspect="1" noChangeArrowheads="1" noTextEdit="1"/>
          </p:cNvSpPr>
          <p:nvPr>
            <p:ph type="sldImg"/>
          </p:nvPr>
        </p:nvSpPr>
        <p:spPr>
          <a:xfrm>
            <a:off x="1189038" y="703263"/>
            <a:ext cx="4632325" cy="3473450"/>
          </a:xfrm>
          <a:ln/>
        </p:spPr>
      </p:sp>
      <p:sp>
        <p:nvSpPr>
          <p:cNvPr id="102403" name="Rectangle 3"/>
          <p:cNvSpPr>
            <a:spLocks noGrp="1" noChangeArrowheads="1"/>
          </p:cNvSpPr>
          <p:nvPr>
            <p:ph type="body" idx="1"/>
          </p:nvPr>
        </p:nvSpPr>
        <p:spPr>
          <a:xfrm>
            <a:off x="935252" y="4415790"/>
            <a:ext cx="5139898" cy="4183380"/>
          </a:xfrm>
          <a:noFill/>
          <a:ln/>
          <a:extLst>
            <a:ext uri="{91240B29-F687-4F45-9708-019B960494DF}">
              <a14:hiddenLine xmlns:a14="http://schemas.microsoft.com/office/drawing/2010/main" w="12700">
                <a:solidFill>
                  <a:schemeClr val="tx1"/>
                </a:solidFill>
                <a:miter lim="800000"/>
                <a:headEnd/>
                <a:tailEnd/>
              </a14:hiddenLine>
            </a:ext>
          </a:extLst>
        </p:spPr>
        <p:txBody>
          <a:bodyPr lIns="91930" tIns="45158" rIns="91930" bIns="45158"/>
          <a:lstStyle/>
          <a:p>
            <a:endParaRPr lang="en-US" altLang="en-US" dirty="0"/>
          </a:p>
          <a:p>
            <a:r>
              <a:rPr lang="en-US" altLang="en-US" dirty="0"/>
              <a:t>NOTES:</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a:p>
            <a:r>
              <a:rPr lang="en-US" altLang="en-US" dirty="0"/>
              <a:t>_______________________________________________________________</a:t>
            </a: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49E98-D345-4502-AB53-3B00900A478A}" type="slidenum">
              <a:rPr lang="en-US"/>
              <a:pPr fontAlgn="base">
                <a:spcBef>
                  <a:spcPct val="0"/>
                </a:spcBef>
                <a:spcAft>
                  <a:spcPct val="0"/>
                </a:spcAft>
                <a:defRPr/>
              </a:pPr>
              <a:t>67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F9B01-7E1F-4396-ADD7-DDE39424C6B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318492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F9B01-7E1F-4396-ADD7-DDE39424C6B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4231999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85306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58457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98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09636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56163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6401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5818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63978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8785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727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F9B01-7E1F-4396-ADD7-DDE39424C6B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32065281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32686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7527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495313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2442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5832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25930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04694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69056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65165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831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A4A7F87-0EA1-43D7-B2F0-5A0A93ABA9E5}" type="slidenum">
              <a:rPr lang="en-US" altLang="en-US"/>
              <a:pPr/>
              <a:t>‹#›</a:t>
            </a:fld>
            <a:endParaRPr lang="en-US" altLang="en-US"/>
          </a:p>
        </p:txBody>
      </p:sp>
    </p:spTree>
    <p:extLst>
      <p:ext uri="{BB962C8B-B14F-4D97-AF65-F5344CB8AC3E}">
        <p14:creationId xmlns:p14="http://schemas.microsoft.com/office/powerpoint/2010/main" val="1220749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60960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5647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5717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12285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414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3163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17523531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97382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356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22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FE78E86-5E45-44FD-8F7E-1378E35CA1A7}" type="slidenum">
              <a:rPr lang="en-US" altLang="en-US"/>
              <a:pPr/>
              <a:t>‹#›</a:t>
            </a:fld>
            <a:endParaRPr lang="en-US" altLang="en-US"/>
          </a:p>
        </p:txBody>
      </p:sp>
    </p:spTree>
    <p:extLst>
      <p:ext uri="{BB962C8B-B14F-4D97-AF65-F5344CB8AC3E}">
        <p14:creationId xmlns:p14="http://schemas.microsoft.com/office/powerpoint/2010/main" val="158871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83136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6402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37664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30984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660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7683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8966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9582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82324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426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0365483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2828105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55144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74989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03436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66112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0349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72154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7135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28493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75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43497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3574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74246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58704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38171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7351789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86642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37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889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7576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5698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02742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40942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99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73536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361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97839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9029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4046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993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6705219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6402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5755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78195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1350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6916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1306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12185"/>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4512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74891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13078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00969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547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9314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466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6588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568484805"/>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97956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339008"/>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34085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5040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4864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20836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946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9944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3317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83819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4312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4545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252550"/>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56328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9754560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8969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48135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732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F9B01-7E1F-4396-ADD7-DDE39424C6B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121049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675428"/>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7350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3495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8089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83013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71872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08641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178380"/>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45908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01513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4828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1885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168868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45759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32975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38318"/>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08110"/>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40454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152627"/>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1143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0204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455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9282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96820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89679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14087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21860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0578204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00791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5296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0996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00032"/>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0652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65535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4243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96996"/>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29011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179343"/>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40824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2673"/>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69037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277754"/>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31507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9226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10783"/>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603686"/>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37016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6243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82485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491581"/>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01742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073836"/>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1296"/>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6328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6585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630527"/>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1514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49840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16397312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78182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27095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561680"/>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8304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3534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94077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6199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376709"/>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8408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24642"/>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36982"/>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15711"/>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414664"/>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63605"/>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4599950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3420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8462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16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82283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10588"/>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16949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2839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86288"/>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782077"/>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363759"/>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5360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01186"/>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4545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270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47349201"/>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13298633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81248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87857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0088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8198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34830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40809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72047"/>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7764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596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37366"/>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63051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59779"/>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09832"/>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32019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22329804"/>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639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3203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45185"/>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112334"/>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823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F9B01-7E1F-4396-ADD7-DDE39424C6B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1063359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4242"/>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83945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938491"/>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9866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68017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423757"/>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83212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378732"/>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1988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53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6055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1711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356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394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39616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732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2297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65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F9B01-7E1F-4396-ADD7-DDE39424C6B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3967874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268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029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0849711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550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0512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2443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006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14362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78730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46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F9B01-7E1F-4396-ADD7-DDE39424C6B2}"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3622865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1582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5257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5112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837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29186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95052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609206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3593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3349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859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F9B01-7E1F-4396-ADD7-DDE39424C6B2}"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4026789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5503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79056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1293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437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1727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9122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92116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04341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5179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71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F9B01-7E1F-4396-ADD7-DDE39424C6B2}"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630341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5935810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45574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94058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427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6359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80071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2059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9913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899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071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F9B01-7E1F-4396-ADD7-DDE39424C6B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3325706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37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646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0707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1024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2870450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56237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974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0857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85029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F9B01-7E1F-4396-ADD7-DDE39424C6B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CB754-8A8F-411D-A59E-2FEB0347459A}" type="slidenum">
              <a:rPr lang="en-US" smtClean="0"/>
              <a:t>‹#›</a:t>
            </a:fld>
            <a:endParaRPr lang="en-US"/>
          </a:p>
        </p:txBody>
      </p:sp>
    </p:spTree>
    <p:extLst>
      <p:ext uri="{BB962C8B-B14F-4D97-AF65-F5344CB8AC3E}">
        <p14:creationId xmlns:p14="http://schemas.microsoft.com/office/powerpoint/2010/main" val="13887920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9199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95545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9554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703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6576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64365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14238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solidFill>
                  <a:prstClr val="black">
                    <a:tint val="75000"/>
                  </a:prstClr>
                </a:solidFill>
              </a:rPr>
              <a:t>‹#›</a:t>
            </a:r>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8" name="Slide Number Placeholder 5"/>
          <p:cNvSpPr>
            <a:spLocks noGrp="1"/>
          </p:cNvSpPr>
          <p:nvPr>
            <p:ph type="sldNum" sz="quarter" idx="12"/>
          </p:nvPr>
        </p:nvSpPr>
        <p:spPr>
          <a:xfrm>
            <a:off x="7010400" y="6492875"/>
            <a:ext cx="2133600" cy="365125"/>
          </a:xfrm>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04981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017959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59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heme" Target="../theme/theme1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1.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theme" Target="../theme/theme12.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3.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heme" Target="../theme/theme14.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theme" Target="../theme/theme15.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theme" Target="../theme/theme16.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theme" Target="../theme/theme17.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theme" Target="../theme/theme18.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theme" Target="../theme/theme19.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5" Type="http://schemas.openxmlformats.org/officeDocument/2006/relationships/theme" Target="../theme/theme2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theme" Target="../theme/theme21.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theme" Target="../theme/theme22.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6.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7.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8.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9.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F9B01-7E1F-4396-ADD7-DDE39424C6B2}" type="datetimeFigureOut">
              <a:rPr lang="en-US" smtClean="0"/>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CB754-8A8F-411D-A59E-2FEB0347459A}" type="slidenum">
              <a:rPr lang="en-US" smtClean="0"/>
              <a:t>‹#›</a:t>
            </a:fld>
            <a:endParaRPr lang="en-US"/>
          </a:p>
        </p:txBody>
      </p:sp>
    </p:spTree>
    <p:extLst>
      <p:ext uri="{BB962C8B-B14F-4D97-AF65-F5344CB8AC3E}">
        <p14:creationId xmlns:p14="http://schemas.microsoft.com/office/powerpoint/2010/main" val="25908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90" r:id="rId12"/>
    <p:sldLayoutId id="21474839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153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819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8935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82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76838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109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56199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1312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56786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5887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862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3512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49518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71556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144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293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8887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319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3005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6571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02F-422D-47F6-A8D8-155F9C1D3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368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3.bin"/><Relationship Id="rId7" Type="http://schemas.openxmlformats.org/officeDocument/2006/relationships/image" Target="../media/image21.wmf"/><Relationship Id="rId2" Type="http://schemas.openxmlformats.org/officeDocument/2006/relationships/slideLayout" Target="../slideLayouts/slideLayout166.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9.xml"/><Relationship Id="rId5" Type="http://schemas.openxmlformats.org/officeDocument/2006/relationships/image" Target="../media/image2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83.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0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1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5.xml"/><Relationship Id="rId6" Type="http://schemas.openxmlformats.org/officeDocument/2006/relationships/image" Target="../media/image34.jpeg"/><Relationship Id="rId5" Type="http://schemas.openxmlformats.org/officeDocument/2006/relationships/image" Target="../media/image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2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39.xml"/></Relationships>
</file>

<file path=ppt/slides/_rels/slide19.xml.rels><?xml version="1.0" encoding="UTF-8" standalone="yes"?>
<Relationships xmlns="http://schemas.openxmlformats.org/package/2006/relationships"><Relationship Id="rId3" Type="http://schemas.openxmlformats.org/officeDocument/2006/relationships/hyperlink" Target="http://www.fema.gov/" TargetMode="External"/><Relationship Id="rId2" Type="http://schemas.openxmlformats.org/officeDocument/2006/relationships/hyperlink" Target="http://www.njmel.org/" TargetMode="External"/><Relationship Id="rId1" Type="http://schemas.openxmlformats.org/officeDocument/2006/relationships/slideLayout" Target="../slideLayouts/slideLayout253.xm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7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9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hyperlink" Target="mailto:dcrosson@qual-lynx.com" TargetMode="External"/><Relationship Id="rId2" Type="http://schemas.openxmlformats.org/officeDocument/2006/relationships/hyperlink" Target="mailto:estasuk@qual-lynx.com" TargetMode="External"/><Relationship Id="rId1" Type="http://schemas.openxmlformats.org/officeDocument/2006/relationships/slideLayout" Target="../slideLayouts/slideLayout295.xml"/><Relationship Id="rId6" Type="http://schemas.openxmlformats.org/officeDocument/2006/relationships/image" Target="../media/image41.jpeg"/><Relationship Id="rId5" Type="http://schemas.openxmlformats.org/officeDocument/2006/relationships/image" Target="../media/image2.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5.wm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9.wmf"/><Relationship Id="rId11" Type="http://schemas.openxmlformats.org/officeDocument/2006/relationships/image" Target="../media/image52.wmf"/><Relationship Id="rId5" Type="http://schemas.openxmlformats.org/officeDocument/2006/relationships/oleObject" Target="../embeddings/oleObject6.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71.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3.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7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1.jpeg"/><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6.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88.jpeg"/><Relationship Id="rId5" Type="http://schemas.openxmlformats.org/officeDocument/2006/relationships/image" Target="../media/image87.wmf"/><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89.jpeg"/><Relationship Id="rId5" Type="http://schemas.openxmlformats.org/officeDocument/2006/relationships/image" Target="../media/image87.wmf"/><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mailto:pdavidson@qual-lynx.com" TargetMode="Externa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10.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3.xml"/><Relationship Id="rId5" Type="http://schemas.openxmlformats.org/officeDocument/2006/relationships/image" Target="../media/image1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3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00199"/>
          </a:xfrm>
        </p:spPr>
        <p:txBody>
          <a:bodyPr/>
          <a:lstStyle/>
          <a:p>
            <a:r>
              <a:rPr lang="en-US" dirty="0" smtClean="0"/>
              <a:t>JIF CLAIMS COORDINATORS TRAINING SEMINAR</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p>
            <a:endParaRPr lang="en-US" sz="2000" b="1" dirty="0" smtClean="0">
              <a:solidFill>
                <a:schemeClr val="tx1"/>
              </a:solidFill>
            </a:endParaRPr>
          </a:p>
          <a:p>
            <a:r>
              <a:rPr lang="en-US" sz="2000" b="1" dirty="0" smtClean="0">
                <a:solidFill>
                  <a:schemeClr val="tx1"/>
                </a:solidFill>
              </a:rPr>
              <a:t>Presented by:</a:t>
            </a:r>
          </a:p>
          <a:p>
            <a:r>
              <a:rPr lang="en-US" sz="2000" b="1" dirty="0" smtClean="0">
                <a:solidFill>
                  <a:schemeClr val="tx1"/>
                </a:solidFill>
              </a:rPr>
              <a:t> </a:t>
            </a:r>
            <a:r>
              <a:rPr lang="en-US" sz="2000" b="1" dirty="0">
                <a:solidFill>
                  <a:schemeClr val="tx1"/>
                </a:solidFill>
              </a:rPr>
              <a:t>Chris </a:t>
            </a:r>
            <a:r>
              <a:rPr lang="en-US" sz="2000" b="1" dirty="0" smtClean="0">
                <a:solidFill>
                  <a:schemeClr val="tx1"/>
                </a:solidFill>
              </a:rPr>
              <a:t>Roselli, Patty Davidson, </a:t>
            </a:r>
          </a:p>
          <a:p>
            <a:r>
              <a:rPr lang="en-US" sz="2000" b="1" dirty="0" smtClean="0">
                <a:solidFill>
                  <a:schemeClr val="tx1"/>
                </a:solidFill>
              </a:rPr>
              <a:t>Joe Lisciandri &amp; Barbara MacLean </a:t>
            </a:r>
            <a:endParaRPr lang="en-US" sz="2000" b="1" dirty="0">
              <a:solidFill>
                <a:schemeClr val="tx1"/>
              </a:solidFill>
            </a:endParaRPr>
          </a:p>
        </p:txBody>
      </p:sp>
      <p:pic>
        <p:nvPicPr>
          <p:cNvPr id="8194" name="Picture 2" descr="C:\Documents and Settings\ktschohl\Local Settings\Temporary Internet Files\Content.IE5\604DOU1K\meeting[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6052" y1="44403" x2="92795" y2="59328"/>
                        <a14:foregroundMark x1="5187" y1="53731" x2="60231" y2="99627"/>
                        <a14:foregroundMark x1="13545" y1="94403" x2="95677" y2="47388"/>
                        <a14:foregroundMark x1="94813" y1="97388" x2="10951" y2="78358"/>
                        <a14:foregroundMark x1="38905" y1="85075" x2="85014" y2="86567"/>
                        <a14:foregroundMark x1="34870" y1="65672" x2="56196" y2="77985"/>
                        <a14:foregroundMark x1="49568" y1="78358" x2="2305" y2="58582"/>
                        <a14:foregroundMark x1="36599" y1="85821" x2="1729" y2="80224"/>
                      </a14:backgroundRemoval>
                    </a14:imgEffect>
                  </a14:imgLayer>
                </a14:imgProps>
              </a:ext>
              <a:ext uri="{28A0092B-C50C-407E-A947-70E740481C1C}">
                <a14:useLocalDpi xmlns:a14="http://schemas.microsoft.com/office/drawing/2010/main" val="0"/>
              </a:ext>
            </a:extLst>
          </a:blip>
          <a:srcRect t="34038"/>
          <a:stretch/>
        </p:blipFill>
        <p:spPr bwMode="auto">
          <a:xfrm>
            <a:off x="3276600" y="2438400"/>
            <a:ext cx="2590800" cy="145763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265" y="5791200"/>
            <a:ext cx="3344260" cy="727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5486400"/>
            <a:ext cx="2362200" cy="1148715"/>
          </a:xfrm>
          <a:prstGeom prst="rect">
            <a:avLst/>
          </a:prstGeom>
          <a:noFill/>
          <a:ln>
            <a:noFill/>
          </a:ln>
        </p:spPr>
      </p:pic>
    </p:spTree>
    <p:extLst>
      <p:ext uri="{BB962C8B-B14F-4D97-AF65-F5344CB8AC3E}">
        <p14:creationId xmlns:p14="http://schemas.microsoft.com/office/powerpoint/2010/main" val="831861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Role of the Claims Coordinator</a:t>
            </a:r>
            <a:endParaRPr lang="en-US" dirty="0"/>
          </a:p>
        </p:txBody>
      </p:sp>
      <p:sp>
        <p:nvSpPr>
          <p:cNvPr id="3" name="Content Placeholder 2"/>
          <p:cNvSpPr>
            <a:spLocks noGrp="1"/>
          </p:cNvSpPr>
          <p:nvPr>
            <p:ph idx="1"/>
          </p:nvPr>
        </p:nvSpPr>
        <p:spPr>
          <a:xfrm>
            <a:off x="304800" y="1219200"/>
            <a:ext cx="8534400" cy="4419600"/>
          </a:xfrm>
        </p:spPr>
        <p:txBody>
          <a:bodyPr>
            <a:normAutofit lnSpcReduction="10000"/>
          </a:bodyPr>
          <a:lstStyle/>
          <a:p>
            <a:pPr marL="0" indent="0">
              <a:buNone/>
              <a:defRPr/>
            </a:pPr>
            <a:r>
              <a:rPr lang="en-US" sz="2800" dirty="0" smtClean="0"/>
              <a:t>The Claims Coordinator has the following responsibilities: </a:t>
            </a:r>
          </a:p>
          <a:p>
            <a:pPr>
              <a:defRPr/>
            </a:pPr>
            <a:r>
              <a:rPr lang="en-US" sz="2000" dirty="0" smtClean="0"/>
              <a:t>Coordinate prompt reporting of all claims within the municipality.</a:t>
            </a:r>
          </a:p>
          <a:p>
            <a:pPr>
              <a:defRPr/>
            </a:pPr>
            <a:r>
              <a:rPr lang="en-US" sz="2000" dirty="0" smtClean="0"/>
              <a:t>Maintain supply of claim forms.</a:t>
            </a:r>
          </a:p>
          <a:p>
            <a:pPr>
              <a:defRPr/>
            </a:pPr>
            <a:r>
              <a:rPr lang="en-US" sz="2000" dirty="0" smtClean="0"/>
              <a:t>Serve as a liaison between the municipality, TPA, and the MCO.</a:t>
            </a:r>
          </a:p>
          <a:p>
            <a:pPr>
              <a:defRPr/>
            </a:pPr>
            <a:r>
              <a:rPr lang="en-US" sz="2000" dirty="0" smtClean="0"/>
              <a:t>Direct injured employees to Panel Physician for initial medical evaluation.  Follow-up with employee/claims adjuster/supervisor/ nurse case manager, as needed to track the progress of the claim.</a:t>
            </a:r>
          </a:p>
          <a:p>
            <a:pPr>
              <a:defRPr/>
            </a:pPr>
            <a:r>
              <a:rPr lang="en-US" sz="2000" dirty="0" smtClean="0"/>
              <a:t>Direct supervisors to “Incident Reports” on the JIF website; encourage completion within reasonable timeframe and transmit all reports as indicated.</a:t>
            </a:r>
          </a:p>
          <a:p>
            <a:pPr>
              <a:defRPr/>
            </a:pPr>
            <a:r>
              <a:rPr lang="en-US" sz="2000" dirty="0" smtClean="0"/>
              <a:t>Maintain records on all claims submitted.</a:t>
            </a:r>
          </a:p>
          <a:p>
            <a:pPr>
              <a:defRPr/>
            </a:pPr>
            <a:r>
              <a:rPr lang="en-US" sz="2000" dirty="0">
                <a:effectLst>
                  <a:outerShdw blurRad="38100" dist="38100" dir="2700000" algn="tl">
                    <a:srgbClr val="000000">
                      <a:alpha val="43137"/>
                    </a:srgbClr>
                  </a:outerShdw>
                </a:effectLst>
              </a:rPr>
              <a:t>Early, accurate claim reporting is essential to controlling the costs associated with your Workers’ Compensation, Liability and Property Damage programs.</a:t>
            </a:r>
          </a:p>
          <a:p>
            <a:pPr>
              <a:defRPr/>
            </a:pPr>
            <a:endParaRPr lang="en-US" sz="2000" dirty="0" smtClean="0"/>
          </a:p>
        </p:txBody>
      </p:sp>
      <p:pic>
        <p:nvPicPr>
          <p:cNvPr id="5" name="Picture 2" descr="\\qualcare.local\public\Qual-LynxHome\Claims\ktschohl\My Documents\My Pictures\Qual-Lyn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endParaRPr 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5660136"/>
            <a:ext cx="2286000" cy="1118075"/>
          </a:xfrm>
          <a:prstGeom prst="rect">
            <a:avLst/>
          </a:prstGeom>
          <a:noFill/>
          <a:ln>
            <a:noFill/>
          </a:ln>
        </p:spPr>
      </p:pic>
    </p:spTree>
    <p:extLst>
      <p:ext uri="{BB962C8B-B14F-4D97-AF65-F5344CB8AC3E}">
        <p14:creationId xmlns:p14="http://schemas.microsoft.com/office/powerpoint/2010/main" val="338070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2057400" y="2590800"/>
          <a:ext cx="2705100" cy="2305050"/>
        </p:xfrm>
        <a:graphic>
          <a:graphicData uri="http://schemas.openxmlformats.org/presentationml/2006/ole">
            <mc:AlternateContent xmlns:mc="http://schemas.openxmlformats.org/markup-compatibility/2006">
              <mc:Choice xmlns:v="urn:schemas-microsoft-com:vml" Requires="v">
                <p:oleObj spid="_x0000_s6160" name="Clip" r:id="rId3" imgW="4800240" imgH="4090680" progId="MS_ClipArt_Gallery.2">
                  <p:embed/>
                </p:oleObj>
              </mc:Choice>
              <mc:Fallback>
                <p:oleObj name="Clip" r:id="rId3" imgW="4800240" imgH="409068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0"/>
                        <a:ext cx="2705100" cy="23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1" name="Rectangle 3"/>
          <p:cNvSpPr>
            <a:spLocks noGrp="1" noChangeArrowheads="1"/>
          </p:cNvSpPr>
          <p:nvPr>
            <p:ph type="title"/>
          </p:nvPr>
        </p:nvSpPr>
        <p:spPr>
          <a:xfrm>
            <a:off x="226219" y="152400"/>
            <a:ext cx="8686800" cy="1600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r>
              <a:rPr lang="en-US" altLang="en-US" sz="4800" dirty="0" smtClean="0">
                <a:solidFill>
                  <a:srgbClr val="FF0000"/>
                </a:solidFill>
              </a:rPr>
              <a:t>PROPERTY</a:t>
            </a:r>
            <a:r>
              <a:rPr lang="en-US" altLang="en-US" sz="4000" dirty="0"/>
              <a:t/>
            </a:r>
            <a:br>
              <a:rPr lang="en-US" altLang="en-US" sz="4000" dirty="0"/>
            </a:br>
            <a:r>
              <a:rPr lang="en-US" altLang="en-US" sz="4000" dirty="0"/>
              <a:t>Damage to Owned </a:t>
            </a:r>
            <a:r>
              <a:rPr lang="en-US" altLang="en-US" sz="4000" dirty="0" smtClean="0"/>
              <a:t>Property &amp; Vehicles</a:t>
            </a:r>
            <a:r>
              <a:rPr lang="en-US" altLang="en-US" sz="5300" dirty="0"/>
              <a:t/>
            </a:r>
            <a:br>
              <a:rPr lang="en-US" altLang="en-US" sz="5300" dirty="0"/>
            </a:br>
            <a:r>
              <a:rPr lang="en-US" altLang="en-US" sz="3100" dirty="0"/>
              <a:t>Including Contents and Equipment </a:t>
            </a:r>
            <a:endParaRPr lang="en-US" altLang="en-US" sz="2800" dirty="0"/>
          </a:p>
        </p:txBody>
      </p:sp>
      <p:graphicFrame>
        <p:nvGraphicFramePr>
          <p:cNvPr id="68612" name="Object 4">
            <a:hlinkClick r:id="" action="ppaction://ole?verb=0"/>
          </p:cNvPr>
          <p:cNvGraphicFramePr>
            <a:graphicFrameLocks/>
          </p:cNvGraphicFramePr>
          <p:nvPr>
            <p:extLst>
              <p:ext uri="{D42A27DB-BD31-4B8C-83A1-F6EECF244321}">
                <p14:modId xmlns:p14="http://schemas.microsoft.com/office/powerpoint/2010/main" val="4262249929"/>
              </p:ext>
            </p:extLst>
          </p:nvPr>
        </p:nvGraphicFramePr>
        <p:xfrm>
          <a:off x="2163361" y="1905000"/>
          <a:ext cx="4377158" cy="3352800"/>
        </p:xfrm>
        <a:graphic>
          <a:graphicData uri="http://schemas.openxmlformats.org/presentationml/2006/ole">
            <mc:AlternateContent xmlns:mc="http://schemas.openxmlformats.org/markup-compatibility/2006">
              <mc:Choice xmlns:v="urn:schemas-microsoft-com:vml" Requires="v">
                <p:oleObj spid="_x0000_s6161" name="Clip" r:id="rId5" imgW="1705680" imgH="909720" progId="MS_ClipArt_Gallery.2">
                  <p:embed/>
                </p:oleObj>
              </mc:Choice>
              <mc:Fallback>
                <p:oleObj name="Clip" r:id="rId5" imgW="1705680" imgH="90972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361" y="1905000"/>
                        <a:ext cx="4377158" cy="3352800"/>
                      </a:xfrm>
                      <a:prstGeom prst="rect">
                        <a:avLst/>
                      </a:prstGeom>
                      <a:noFill/>
                      <a:ln>
                        <a:noFill/>
                      </a:ln>
                      <a:effectLst/>
                      <a:extLst/>
                    </p:spPr>
                  </p:pic>
                </p:oleObj>
              </mc:Fallback>
            </mc:AlternateContent>
          </a:graphicData>
        </a:graphic>
      </p:graphicFrame>
      <p:pic>
        <p:nvPicPr>
          <p:cNvPr id="68613" name="Picture 5" descr="I:\CAIMAGES\PRFESION\FIRE\CLR0000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9673" y="4038600"/>
            <a:ext cx="1326527" cy="1192032"/>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rot="-2296759">
            <a:off x="838200" y="2590800"/>
            <a:ext cx="11668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a:solidFill>
                  <a:prstClr val="black"/>
                </a:solidFill>
              </a:rPr>
              <a:t>Fire</a:t>
            </a:r>
          </a:p>
        </p:txBody>
      </p:sp>
      <p:sp>
        <p:nvSpPr>
          <p:cNvPr id="68615" name="Text Box 7"/>
          <p:cNvSpPr txBox="1">
            <a:spLocks noChangeArrowheads="1"/>
          </p:cNvSpPr>
          <p:nvPr/>
        </p:nvSpPr>
        <p:spPr bwMode="auto">
          <a:xfrm rot="-20415399">
            <a:off x="6400800" y="2046894"/>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prstClr val="black"/>
                </a:solidFill>
              </a:rPr>
              <a:t>Windstorm</a:t>
            </a:r>
          </a:p>
        </p:txBody>
      </p:sp>
      <p:sp>
        <p:nvSpPr>
          <p:cNvPr id="68616" name="Text Box 8"/>
          <p:cNvSpPr txBox="1">
            <a:spLocks noChangeArrowheads="1"/>
          </p:cNvSpPr>
          <p:nvPr/>
        </p:nvSpPr>
        <p:spPr bwMode="auto">
          <a:xfrm rot="-1752789">
            <a:off x="-4763" y="4859338"/>
            <a:ext cx="229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prstClr val="black"/>
                </a:solidFill>
              </a:rPr>
              <a:t>Vehicle Damage</a:t>
            </a:r>
          </a:p>
        </p:txBody>
      </p:sp>
      <p:sp>
        <p:nvSpPr>
          <p:cNvPr id="68618" name="Text Box 10"/>
          <p:cNvSpPr txBox="1">
            <a:spLocks noChangeArrowheads="1"/>
          </p:cNvSpPr>
          <p:nvPr/>
        </p:nvSpPr>
        <p:spPr bwMode="auto">
          <a:xfrm>
            <a:off x="7010400" y="3657600"/>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prstClr val="black"/>
                </a:solidFill>
              </a:rPr>
              <a:t>Crime</a:t>
            </a:r>
          </a:p>
        </p:txBody>
      </p:sp>
      <p:sp>
        <p:nvSpPr>
          <p:cNvPr id="68619" name="Text Box 11"/>
          <p:cNvSpPr txBox="1">
            <a:spLocks noChangeArrowheads="1"/>
          </p:cNvSpPr>
          <p:nvPr/>
        </p:nvSpPr>
        <p:spPr bwMode="auto">
          <a:xfrm rot="2163506">
            <a:off x="1456552" y="2090252"/>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prstClr val="black"/>
                </a:solidFill>
              </a:rPr>
              <a:t>Vandalism</a:t>
            </a:r>
          </a:p>
        </p:txBody>
      </p:sp>
      <p:pic>
        <p:nvPicPr>
          <p:cNvPr id="14" name="Picture 2" descr="\\qualcare.local\public\Qual-LynxHome\Claims\ktschohl\My Documents\My Pictures\Qual-Lynx.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13" name="Picture 12" descr="C:\Users\croselli\AppData\Local\Microsoft\Windows\Temporary Internet Files\Content.Outlook\NSBXE6VV\Generic Logo no address.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107" y="5660136"/>
            <a:ext cx="1773094" cy="961886"/>
          </a:xfrm>
          <a:prstGeom prst="rect">
            <a:avLst/>
          </a:prstGeom>
          <a:noFill/>
          <a:ln>
            <a:noFill/>
          </a:ln>
        </p:spPr>
      </p:pic>
    </p:spTree>
    <p:extLst>
      <p:ext uri="{BB962C8B-B14F-4D97-AF65-F5344CB8AC3E}">
        <p14:creationId xmlns:p14="http://schemas.microsoft.com/office/powerpoint/2010/main" val="3755389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0" fill="hold"/>
                                        <p:tgtEl>
                                          <p:spTgt spid="68613"/>
                                        </p:tgtEl>
                                        <p:attrNameLst>
                                          <p:attrName>ppt_x</p:attrName>
                                        </p:attrNameLst>
                                      </p:cBhvr>
                                      <p:tavLst>
                                        <p:tav tm="0">
                                          <p:val>
                                            <p:strVal val="1+#ppt_w/2"/>
                                          </p:val>
                                        </p:tav>
                                        <p:tav tm="100000">
                                          <p:val>
                                            <p:strVal val="#ppt_x"/>
                                          </p:val>
                                        </p:tav>
                                      </p:tavLst>
                                    </p:anim>
                                    <p:anim calcmode="lin" valueType="num">
                                      <p:cBhvr additive="base">
                                        <p:cTn id="8" dur="50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4"/>
                                        </p:tgtEl>
                                        <p:attrNameLst>
                                          <p:attrName>style.visibility</p:attrName>
                                        </p:attrNameLst>
                                      </p:cBhvr>
                                      <p:to>
                                        <p:strVal val="visible"/>
                                      </p:to>
                                    </p:set>
                                    <p:anim calcmode="lin" valueType="num">
                                      <p:cBhvr additive="base">
                                        <p:cTn id="13" dur="500" fill="hold"/>
                                        <p:tgtEl>
                                          <p:spTgt spid="68614"/>
                                        </p:tgtEl>
                                        <p:attrNameLst>
                                          <p:attrName>ppt_x</p:attrName>
                                        </p:attrNameLst>
                                      </p:cBhvr>
                                      <p:tavLst>
                                        <p:tav tm="0">
                                          <p:val>
                                            <p:strVal val="0-#ppt_w/2"/>
                                          </p:val>
                                        </p:tav>
                                        <p:tav tm="100000">
                                          <p:val>
                                            <p:strVal val="#ppt_x"/>
                                          </p:val>
                                        </p:tav>
                                      </p:tavLst>
                                    </p:anim>
                                    <p:anim calcmode="lin" valueType="num">
                                      <p:cBhvr additive="base">
                                        <p:cTn id="14"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8615"/>
                                        </p:tgtEl>
                                        <p:attrNameLst>
                                          <p:attrName>style.visibility</p:attrName>
                                        </p:attrNameLst>
                                      </p:cBhvr>
                                      <p:to>
                                        <p:strVal val="visible"/>
                                      </p:to>
                                    </p:set>
                                    <p:anim calcmode="lin" valueType="num">
                                      <p:cBhvr additive="base">
                                        <p:cTn id="19" dur="500" fill="hold"/>
                                        <p:tgtEl>
                                          <p:spTgt spid="68615"/>
                                        </p:tgtEl>
                                        <p:attrNameLst>
                                          <p:attrName>ppt_x</p:attrName>
                                        </p:attrNameLst>
                                      </p:cBhvr>
                                      <p:tavLst>
                                        <p:tav tm="0">
                                          <p:val>
                                            <p:strVal val="1+#ppt_w/2"/>
                                          </p:val>
                                        </p:tav>
                                        <p:tav tm="100000">
                                          <p:val>
                                            <p:strVal val="#ppt_x"/>
                                          </p:val>
                                        </p:tav>
                                      </p:tavLst>
                                    </p:anim>
                                    <p:anim calcmode="lin" valueType="num">
                                      <p:cBhvr additive="base">
                                        <p:cTn id="20" dur="500" fill="hold"/>
                                        <p:tgtEl>
                                          <p:spTgt spid="686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8616"/>
                                        </p:tgtEl>
                                        <p:attrNameLst>
                                          <p:attrName>style.visibility</p:attrName>
                                        </p:attrNameLst>
                                      </p:cBhvr>
                                      <p:to>
                                        <p:strVal val="visible"/>
                                      </p:to>
                                    </p:set>
                                    <p:anim calcmode="lin" valueType="num">
                                      <p:cBhvr additive="base">
                                        <p:cTn id="25" dur="500" fill="hold"/>
                                        <p:tgtEl>
                                          <p:spTgt spid="68616"/>
                                        </p:tgtEl>
                                        <p:attrNameLst>
                                          <p:attrName>ppt_x</p:attrName>
                                        </p:attrNameLst>
                                      </p:cBhvr>
                                      <p:tavLst>
                                        <p:tav tm="0">
                                          <p:val>
                                            <p:strVal val="0-#ppt_w/2"/>
                                          </p:val>
                                        </p:tav>
                                        <p:tav tm="100000">
                                          <p:val>
                                            <p:strVal val="#ppt_x"/>
                                          </p:val>
                                        </p:tav>
                                      </p:tavLst>
                                    </p:anim>
                                    <p:anim calcmode="lin" valueType="num">
                                      <p:cBhvr additive="base">
                                        <p:cTn id="26" dur="500" fill="hold"/>
                                        <p:tgtEl>
                                          <p:spTgt spid="686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8618"/>
                                        </p:tgtEl>
                                        <p:attrNameLst>
                                          <p:attrName>style.visibility</p:attrName>
                                        </p:attrNameLst>
                                      </p:cBhvr>
                                      <p:to>
                                        <p:strVal val="visible"/>
                                      </p:to>
                                    </p:set>
                                    <p:anim calcmode="lin" valueType="num">
                                      <p:cBhvr additive="base">
                                        <p:cTn id="31" dur="500" fill="hold"/>
                                        <p:tgtEl>
                                          <p:spTgt spid="68618"/>
                                        </p:tgtEl>
                                        <p:attrNameLst>
                                          <p:attrName>ppt_x</p:attrName>
                                        </p:attrNameLst>
                                      </p:cBhvr>
                                      <p:tavLst>
                                        <p:tav tm="0">
                                          <p:val>
                                            <p:strVal val="1+#ppt_w/2"/>
                                          </p:val>
                                        </p:tav>
                                        <p:tav tm="100000">
                                          <p:val>
                                            <p:strVal val="#ppt_x"/>
                                          </p:val>
                                        </p:tav>
                                      </p:tavLst>
                                    </p:anim>
                                    <p:anim calcmode="lin" valueType="num">
                                      <p:cBhvr additive="base">
                                        <p:cTn id="32" dur="500" fill="hold"/>
                                        <p:tgtEl>
                                          <p:spTgt spid="686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8619"/>
                                        </p:tgtEl>
                                        <p:attrNameLst>
                                          <p:attrName>style.visibility</p:attrName>
                                        </p:attrNameLst>
                                      </p:cBhvr>
                                      <p:to>
                                        <p:strVal val="visible"/>
                                      </p:to>
                                    </p:set>
                                    <p:anim calcmode="lin" valueType="num">
                                      <p:cBhvr additive="base">
                                        <p:cTn id="37" dur="500" fill="hold"/>
                                        <p:tgtEl>
                                          <p:spTgt spid="68619"/>
                                        </p:tgtEl>
                                        <p:attrNameLst>
                                          <p:attrName>ppt_x</p:attrName>
                                        </p:attrNameLst>
                                      </p:cBhvr>
                                      <p:tavLst>
                                        <p:tav tm="0">
                                          <p:val>
                                            <p:strVal val="1+#ppt_w/2"/>
                                          </p:val>
                                        </p:tav>
                                        <p:tav tm="100000">
                                          <p:val>
                                            <p:strVal val="#ppt_x"/>
                                          </p:val>
                                        </p:tav>
                                      </p:tavLst>
                                    </p:anim>
                                    <p:anim calcmode="lin" valueType="num">
                                      <p:cBhvr additive="base">
                                        <p:cTn id="38" dur="500" fill="hold"/>
                                        <p:tgtEl>
                                          <p:spTgt spid="68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utoUpdateAnimBg="0"/>
      <p:bldP spid="68615" grpId="0" autoUpdateAnimBg="0"/>
      <p:bldP spid="68616" grpId="0" autoUpdateAnimBg="0"/>
      <p:bldP spid="68618" grpId="0" autoUpdateAnimBg="0"/>
      <p:bldP spid="686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First Party </a:t>
            </a:r>
            <a:br>
              <a:rPr lang="en-US" dirty="0" smtClean="0"/>
            </a:br>
            <a:r>
              <a:rPr lang="en-US" dirty="0" smtClean="0"/>
              <a:t>Property Claims</a:t>
            </a:r>
            <a:endParaRPr lang="en-US" dirty="0"/>
          </a:p>
        </p:txBody>
      </p:sp>
      <p:sp>
        <p:nvSpPr>
          <p:cNvPr id="3" name="Content Placeholder 2"/>
          <p:cNvSpPr>
            <a:spLocks noGrp="1"/>
          </p:cNvSpPr>
          <p:nvPr>
            <p:ph idx="1"/>
          </p:nvPr>
        </p:nvSpPr>
        <p:spPr>
          <a:xfrm>
            <a:off x="304800" y="1600200"/>
            <a:ext cx="8229600" cy="4114800"/>
          </a:xfrm>
        </p:spPr>
        <p:txBody>
          <a:bodyPr>
            <a:normAutofit fontScale="92500" lnSpcReduction="20000"/>
          </a:bodyPr>
          <a:lstStyle/>
          <a:p>
            <a:r>
              <a:rPr lang="en-US" sz="3000" dirty="0" smtClean="0"/>
              <a:t>Fire, theft, vandalism, wind damage, lightning, flood</a:t>
            </a:r>
          </a:p>
          <a:p>
            <a:r>
              <a:rPr lang="en-US" sz="3000" dirty="0" smtClean="0"/>
              <a:t>Automobile physical damage (your vehicles)</a:t>
            </a:r>
          </a:p>
          <a:p>
            <a:r>
              <a:rPr lang="en-US" sz="3000" dirty="0" smtClean="0"/>
              <a:t>Any damage to insured property (i.e., owned buildings, contents, lighting, bleachers, park equipment, clothing,  communications devices, fire rescue equipment, etc.)</a:t>
            </a:r>
          </a:p>
          <a:p>
            <a:r>
              <a:rPr lang="en-US" sz="3000" dirty="0"/>
              <a:t>Damage to backhoes or other off </a:t>
            </a:r>
            <a:r>
              <a:rPr lang="en-US" sz="3000" dirty="0" smtClean="0"/>
              <a:t>road equipment</a:t>
            </a:r>
            <a:endParaRPr lang="en-US" sz="3000" dirty="0"/>
          </a:p>
          <a:p>
            <a:r>
              <a:rPr lang="en-US" sz="3000" dirty="0" smtClean="0"/>
              <a:t>Boiler and machinery losses</a:t>
            </a:r>
          </a:p>
          <a:p>
            <a:r>
              <a:rPr lang="en-US" sz="3000" dirty="0" smtClean="0"/>
              <a:t>Damage to watercraft</a:t>
            </a:r>
          </a:p>
          <a:p>
            <a:r>
              <a:rPr lang="en-US" sz="3000" dirty="0" smtClean="0"/>
              <a:t>Theft of funds</a:t>
            </a:r>
          </a:p>
          <a:p>
            <a:endParaRPr lang="en-US" sz="2800" dirty="0"/>
          </a:p>
        </p:txBody>
      </p:sp>
      <p:pic>
        <p:nvPicPr>
          <p:cNvPr id="5122" name="Picture 2" descr="http://www.premierclaim.com/yahoo_site_admin/assets/images/iStock_000002707282Small.241214345_s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61925"/>
            <a:ext cx="1977992" cy="1309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91844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endParaRPr lang="en-US" dirty="0">
              <a:solidFill>
                <a:prstClr val="black">
                  <a:tint val="75000"/>
                </a:prstClr>
              </a:solidFill>
            </a:endParaRPr>
          </a:p>
        </p:txBody>
      </p:sp>
      <p:pic>
        <p:nvPicPr>
          <p:cNvPr id="9" name="Picture 8" descr="C:\Users\croselli\AppData\Local\Microsoft\Windows\Temporary Internet Files\Content.Outlook\NSBXE6VV\Generic Logo no addr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5791200"/>
            <a:ext cx="2285999" cy="987011"/>
          </a:xfrm>
          <a:prstGeom prst="rect">
            <a:avLst/>
          </a:prstGeom>
          <a:noFill/>
          <a:ln>
            <a:noFill/>
          </a:ln>
        </p:spPr>
      </p:pic>
    </p:spTree>
    <p:extLst>
      <p:ext uri="{BB962C8B-B14F-4D97-AF65-F5344CB8AC3E}">
        <p14:creationId xmlns:p14="http://schemas.microsoft.com/office/powerpoint/2010/main" val="241365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Property Pointers</a:t>
            </a:r>
            <a:endParaRPr lang="en-US" dirty="0"/>
          </a:p>
        </p:txBody>
      </p:sp>
      <p:sp>
        <p:nvSpPr>
          <p:cNvPr id="3" name="Content Placeholder 2"/>
          <p:cNvSpPr>
            <a:spLocks noGrp="1"/>
          </p:cNvSpPr>
          <p:nvPr>
            <p:ph idx="1"/>
          </p:nvPr>
        </p:nvSpPr>
        <p:spPr>
          <a:xfrm>
            <a:off x="380999" y="1371600"/>
            <a:ext cx="8666957" cy="3810000"/>
          </a:xfrm>
        </p:spPr>
        <p:txBody>
          <a:bodyPr>
            <a:noAutofit/>
          </a:bodyPr>
          <a:lstStyle/>
          <a:p>
            <a:pPr>
              <a:lnSpc>
                <a:spcPct val="80000"/>
              </a:lnSpc>
              <a:defRPr/>
            </a:pPr>
            <a:r>
              <a:rPr lang="en-US" sz="2400" dirty="0" smtClean="0"/>
              <a:t>Report the claim as soon as possible</a:t>
            </a:r>
          </a:p>
          <a:p>
            <a:pPr lvl="1">
              <a:lnSpc>
                <a:spcPct val="80000"/>
              </a:lnSpc>
              <a:defRPr/>
            </a:pPr>
            <a:r>
              <a:rPr lang="en-US" sz="2400" dirty="0"/>
              <a:t>Even non-emergency claims should be reported.</a:t>
            </a:r>
          </a:p>
          <a:p>
            <a:pPr lvl="1">
              <a:lnSpc>
                <a:spcPct val="80000"/>
              </a:lnSpc>
              <a:defRPr/>
            </a:pPr>
            <a:r>
              <a:rPr lang="en-US" sz="2400" dirty="0" smtClean="0"/>
              <a:t>Enables the proper protection of the damaged and undamaged property involved in the loss.</a:t>
            </a:r>
          </a:p>
          <a:p>
            <a:pPr lvl="1">
              <a:lnSpc>
                <a:spcPct val="80000"/>
              </a:lnSpc>
              <a:defRPr/>
            </a:pPr>
            <a:r>
              <a:rPr lang="en-US" sz="2400" dirty="0" smtClean="0"/>
              <a:t>Quick reporting can assist in preserving any evidence that may exist to determine causation and for subrogation. </a:t>
            </a:r>
          </a:p>
          <a:p>
            <a:pPr>
              <a:lnSpc>
                <a:spcPct val="80000"/>
              </a:lnSpc>
              <a:defRPr/>
            </a:pPr>
            <a:r>
              <a:rPr lang="en-US" sz="2400" dirty="0" smtClean="0"/>
              <a:t>Provide as much information at the outset of the claim as possible. </a:t>
            </a:r>
            <a:endParaRPr lang="en-US" sz="2400" dirty="0"/>
          </a:p>
          <a:p>
            <a:pPr lvl="1">
              <a:lnSpc>
                <a:spcPct val="80000"/>
              </a:lnSpc>
              <a:defRPr/>
            </a:pPr>
            <a:r>
              <a:rPr lang="en-US" sz="2400" dirty="0" smtClean="0"/>
              <a:t>For example, knowing where a municipal vehicle is located and whether it is accruing storage can keep costs down. </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228601"/>
            <a:ext cx="1578452" cy="157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endParaRPr 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410200"/>
            <a:ext cx="2590800" cy="1224915"/>
          </a:xfrm>
          <a:prstGeom prst="rect">
            <a:avLst/>
          </a:prstGeom>
          <a:noFill/>
          <a:ln>
            <a:noFill/>
          </a:ln>
        </p:spPr>
      </p:pic>
    </p:spTree>
    <p:extLst>
      <p:ext uri="{BB962C8B-B14F-4D97-AF65-F5344CB8AC3E}">
        <p14:creationId xmlns:p14="http://schemas.microsoft.com/office/powerpoint/2010/main" val="3593983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dirty="0" smtClean="0"/>
              <a:t>Common Coverage Exclusions</a:t>
            </a:r>
            <a:endParaRPr lang="en-US" dirty="0"/>
          </a:p>
        </p:txBody>
      </p:sp>
      <p:sp>
        <p:nvSpPr>
          <p:cNvPr id="3" name="TextBox 2"/>
          <p:cNvSpPr txBox="1"/>
          <p:nvPr/>
        </p:nvSpPr>
        <p:spPr>
          <a:xfrm>
            <a:off x="304800" y="914400"/>
            <a:ext cx="8153400" cy="3785652"/>
          </a:xfrm>
          <a:prstGeom prst="rect">
            <a:avLst/>
          </a:prstGeom>
          <a:noFill/>
          <a:ln>
            <a:noFill/>
          </a:ln>
        </p:spPr>
        <p:txBody>
          <a:bodyPr wrap="square" rtlCol="0">
            <a:spAutoFit/>
          </a:bodyPr>
          <a:lstStyle/>
          <a:p>
            <a:endParaRPr lang="en-US" dirty="0">
              <a:solidFill>
                <a:prstClr val="black"/>
              </a:solidFill>
            </a:endParaRPr>
          </a:p>
          <a:p>
            <a:pPr marL="285750" indent="-285750">
              <a:buFont typeface="Arial" pitchFamily="34" charset="0"/>
              <a:buChar char="•"/>
            </a:pPr>
            <a:endParaRPr lang="en-US" dirty="0">
              <a:solidFill>
                <a:prstClr val="black"/>
              </a:solidFill>
            </a:endParaRPr>
          </a:p>
          <a:p>
            <a:pPr marL="742950" lvl="1" indent="-285750">
              <a:buFont typeface="Arial" panose="020B0604020202020204" pitchFamily="34" charset="0"/>
              <a:buChar char="•"/>
            </a:pPr>
            <a:r>
              <a:rPr lang="en-US" sz="2800" dirty="0">
                <a:solidFill>
                  <a:prstClr val="black"/>
                </a:solidFill>
              </a:rPr>
              <a:t>Long term events (rust, rotted materials, </a:t>
            </a:r>
            <a:r>
              <a:rPr lang="en-US" sz="2800" u="sng" dirty="0">
                <a:solidFill>
                  <a:srgbClr val="FF0000"/>
                </a:solidFill>
              </a:rPr>
              <a:t>mold, pollution/contamination</a:t>
            </a:r>
            <a:r>
              <a:rPr lang="en-US" sz="2800" dirty="0">
                <a:solidFill>
                  <a:prstClr val="black"/>
                </a:solidFill>
              </a:rPr>
              <a:t>)</a:t>
            </a:r>
            <a:endParaRPr lang="en-US" sz="2800" u="sng" dirty="0">
              <a:solidFill>
                <a:srgbClr val="FF0000"/>
              </a:solidFill>
            </a:endParaRPr>
          </a:p>
          <a:p>
            <a:pPr marL="742950" lvl="1" indent="-285750">
              <a:buFont typeface="Arial" panose="020B0604020202020204" pitchFamily="34" charset="0"/>
              <a:buChar char="•"/>
            </a:pPr>
            <a:r>
              <a:rPr lang="en-US" sz="2800" dirty="0">
                <a:solidFill>
                  <a:prstClr val="black"/>
                </a:solidFill>
              </a:rPr>
              <a:t>Roadways, sidewalks, pavements</a:t>
            </a:r>
          </a:p>
          <a:p>
            <a:pPr marL="742950" lvl="1" indent="-285750">
              <a:buFont typeface="Arial" panose="020B0604020202020204" pitchFamily="34" charset="0"/>
              <a:buChar char="•"/>
            </a:pPr>
            <a:r>
              <a:rPr lang="en-US" sz="2800" dirty="0">
                <a:solidFill>
                  <a:prstClr val="black"/>
                </a:solidFill>
              </a:rPr>
              <a:t>Trees, bushes and shrubs</a:t>
            </a:r>
          </a:p>
          <a:p>
            <a:pPr marL="742950" lvl="1" indent="-285750">
              <a:buFont typeface="Arial" panose="020B0604020202020204" pitchFamily="34" charset="0"/>
              <a:buChar char="•"/>
            </a:pPr>
            <a:r>
              <a:rPr lang="en-US" sz="2800" dirty="0">
                <a:solidFill>
                  <a:prstClr val="black"/>
                </a:solidFill>
              </a:rPr>
              <a:t>General cleanup of streets, or extra costs related to increased curbside pick up of residents’ debris</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endParaRPr lang="en-US"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14400" cy="82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endParaRPr 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155733"/>
            <a:ext cx="2821305" cy="1377315"/>
          </a:xfrm>
          <a:prstGeom prst="rect">
            <a:avLst/>
          </a:prstGeom>
          <a:noFill/>
          <a:ln>
            <a:noFill/>
          </a:ln>
        </p:spPr>
      </p:pic>
    </p:spTree>
    <p:extLst>
      <p:ext uri="{BB962C8B-B14F-4D97-AF65-F5344CB8AC3E}">
        <p14:creationId xmlns:p14="http://schemas.microsoft.com/office/powerpoint/2010/main" val="2130551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34173"/>
            <a:ext cx="6858000" cy="4525963"/>
          </a:xfrm>
        </p:spPr>
        <p:txBody>
          <a:bodyPr>
            <a:normAutofit/>
          </a:bodyPr>
          <a:lstStyle/>
          <a:p>
            <a:r>
              <a:rPr lang="en-US" sz="2400" b="0" dirty="0" smtClean="0">
                <a:cs typeface="Tahoma" panose="020B0604030504040204" pitchFamily="34" charset="0"/>
              </a:rPr>
              <a:t>Report the claim to </a:t>
            </a:r>
            <a:r>
              <a:rPr lang="en-US" sz="2400" b="0" dirty="0" err="1" smtClean="0">
                <a:cs typeface="Tahoma" panose="020B0604030504040204" pitchFamily="34" charset="0"/>
              </a:rPr>
              <a:t>Qual</a:t>
            </a:r>
            <a:r>
              <a:rPr lang="en-US" sz="2400" b="0" dirty="0" smtClean="0">
                <a:cs typeface="Tahoma" panose="020B0604030504040204" pitchFamily="34" charset="0"/>
              </a:rPr>
              <a:t>-Lynx at the earliest opportunity   </a:t>
            </a:r>
          </a:p>
          <a:p>
            <a:pPr algn="just">
              <a:lnSpc>
                <a:spcPct val="80000"/>
              </a:lnSpc>
              <a:defRPr/>
            </a:pPr>
            <a:r>
              <a:rPr lang="en-US" sz="2400" b="0" dirty="0" smtClean="0">
                <a:cs typeface="Tahoma" panose="020B0604030504040204" pitchFamily="34" charset="0"/>
              </a:rPr>
              <a:t>The following is needed to start a claim:</a:t>
            </a:r>
            <a:endParaRPr lang="en-US" sz="2400" b="0" dirty="0">
              <a:cs typeface="Tahoma" panose="020B0604030504040204" pitchFamily="34" charset="0"/>
            </a:endParaRPr>
          </a:p>
          <a:p>
            <a:pPr marL="800100" algn="just">
              <a:lnSpc>
                <a:spcPct val="80000"/>
              </a:lnSpc>
              <a:buFont typeface="Calibri" panose="020F0502020204030204" pitchFamily="34" charset="0"/>
              <a:buChar char="₋"/>
              <a:defRPr/>
            </a:pPr>
            <a:r>
              <a:rPr lang="en-US" sz="2400" b="0" dirty="0" smtClean="0">
                <a:cs typeface="Tahoma" panose="020B0604030504040204" pitchFamily="34" charset="0"/>
              </a:rPr>
              <a:t>a description of the loss</a:t>
            </a:r>
          </a:p>
          <a:p>
            <a:pPr marL="800100" algn="just">
              <a:lnSpc>
                <a:spcPct val="80000"/>
              </a:lnSpc>
              <a:buFont typeface="Calibri" panose="020F0502020204030204" pitchFamily="34" charset="0"/>
              <a:buChar char="₋"/>
              <a:defRPr/>
            </a:pPr>
            <a:r>
              <a:rPr lang="en-US" sz="2400" b="0" dirty="0">
                <a:cs typeface="Tahoma" panose="020B0604030504040204" pitchFamily="34" charset="0"/>
              </a:rPr>
              <a:t>the location of the </a:t>
            </a:r>
            <a:r>
              <a:rPr lang="en-US" sz="2400" b="0" dirty="0" smtClean="0">
                <a:cs typeface="Tahoma" panose="020B0604030504040204" pitchFamily="34" charset="0"/>
              </a:rPr>
              <a:t>loss</a:t>
            </a:r>
          </a:p>
          <a:p>
            <a:pPr marL="800100" algn="just">
              <a:lnSpc>
                <a:spcPct val="80000"/>
              </a:lnSpc>
              <a:buFont typeface="Calibri" panose="020F0502020204030204" pitchFamily="34" charset="0"/>
              <a:buChar char="₋"/>
              <a:defRPr/>
            </a:pPr>
            <a:r>
              <a:rPr lang="en-US" sz="2400" b="0" dirty="0">
                <a:cs typeface="Tahoma" panose="020B0604030504040204" pitchFamily="34" charset="0"/>
              </a:rPr>
              <a:t>the date of </a:t>
            </a:r>
            <a:r>
              <a:rPr lang="en-US" sz="2400" b="0" dirty="0" smtClean="0">
                <a:cs typeface="Tahoma" panose="020B0604030504040204" pitchFamily="34" charset="0"/>
              </a:rPr>
              <a:t>loss</a:t>
            </a:r>
          </a:p>
          <a:p>
            <a:pPr marL="800100" algn="just">
              <a:lnSpc>
                <a:spcPct val="80000"/>
              </a:lnSpc>
              <a:buFont typeface="Calibri" panose="020F0502020204030204" pitchFamily="34" charset="0"/>
              <a:buChar char="₋"/>
              <a:defRPr/>
            </a:pPr>
            <a:r>
              <a:rPr lang="en-US" sz="2400" b="0" dirty="0">
                <a:cs typeface="Tahoma" panose="020B0604030504040204" pitchFamily="34" charset="0"/>
              </a:rPr>
              <a:t>contact person with contact information</a:t>
            </a:r>
          </a:p>
          <a:p>
            <a:r>
              <a:rPr lang="en-US" sz="2400" b="0" dirty="0" smtClean="0">
                <a:cs typeface="Tahoma" panose="020B0604030504040204" pitchFamily="34" charset="0"/>
              </a:rPr>
              <a:t>Mitigate damages (start clean up, board up)</a:t>
            </a:r>
          </a:p>
          <a:p>
            <a:r>
              <a:rPr lang="en-US" sz="2400" b="0" dirty="0">
                <a:cs typeface="Tahoma" panose="020B0604030504040204" pitchFamily="34" charset="0"/>
              </a:rPr>
              <a:t>Timing is very </a:t>
            </a:r>
            <a:r>
              <a:rPr lang="en-US" sz="2400" b="0" dirty="0" smtClean="0">
                <a:cs typeface="Tahoma" panose="020B0604030504040204" pitchFamily="34" charset="0"/>
              </a:rPr>
              <a:t>important - delays </a:t>
            </a:r>
            <a:r>
              <a:rPr lang="en-US" sz="2400" b="0" dirty="0">
                <a:cs typeface="Tahoma" panose="020B0604030504040204" pitchFamily="34" charset="0"/>
              </a:rPr>
              <a:t>can cost money and in some cases, </a:t>
            </a:r>
            <a:r>
              <a:rPr lang="en-US" sz="2400" b="0" dirty="0" smtClean="0">
                <a:cs typeface="Tahoma" panose="020B0604030504040204" pitchFamily="34" charset="0"/>
              </a:rPr>
              <a:t>coverage</a:t>
            </a:r>
          </a:p>
          <a:p>
            <a:r>
              <a:rPr lang="en-US" sz="2400" b="0" dirty="0" smtClean="0">
                <a:cs typeface="Tahoma" panose="020B0604030504040204" pitchFamily="34" charset="0"/>
              </a:rPr>
              <a:t>Protect involved equipment</a:t>
            </a:r>
            <a:r>
              <a:rPr lang="en-US" sz="2400" dirty="0" smtClean="0">
                <a:cs typeface="Tahoma" panose="020B0604030504040204" pitchFamily="34" charset="0"/>
              </a:rPr>
              <a:t>.  I</a:t>
            </a:r>
            <a:r>
              <a:rPr lang="en-US" sz="2400" b="0" dirty="0" smtClean="0">
                <a:cs typeface="Tahoma" panose="020B0604030504040204" pitchFamily="34" charset="0"/>
              </a:rPr>
              <a:t>t may be evidence!</a:t>
            </a:r>
          </a:p>
          <a:p>
            <a:pPr>
              <a:buFont typeface="Arial" pitchFamily="34" charset="0"/>
              <a:buChar char="•"/>
            </a:pPr>
            <a:endParaRPr lang="en-US" sz="2000" dirty="0"/>
          </a:p>
        </p:txBody>
      </p:sp>
      <p:pic>
        <p:nvPicPr>
          <p:cNvPr id="8" name="Picture 2" descr="\\qualcare.local\public\Qual-LynxHome\Claims\ktschohl\My Documents\My Pictures\Qual-Lyn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229600" cy="868362"/>
          </a:xfrm>
        </p:spPr>
        <p:txBody>
          <a:bodyPr>
            <a:normAutofit/>
          </a:bodyPr>
          <a:lstStyle/>
          <a:p>
            <a:pPr algn="ctr"/>
            <a:r>
              <a:rPr lang="en-US" dirty="0" smtClean="0"/>
              <a:t>What do you do?</a:t>
            </a:r>
            <a:endParaRPr lang="en-US" dirty="0"/>
          </a:p>
        </p:txBody>
      </p:sp>
      <p:pic>
        <p:nvPicPr>
          <p:cNvPr id="19461" name="Picture 5" descr="C:\Documents and Settings\seaton.SCIBAL\Local Settings\Temporary Internet Files\Content.IE5\5CXCEH2F\bigstockphoto_Thinking_47556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75" y="488557"/>
            <a:ext cx="2216150" cy="143624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791200"/>
            <a:ext cx="2362200" cy="920115"/>
          </a:xfrm>
          <a:prstGeom prst="rect">
            <a:avLst/>
          </a:prstGeom>
          <a:noFill/>
          <a:ln>
            <a:noFill/>
          </a:ln>
        </p:spPr>
      </p:pic>
    </p:spTree>
    <p:extLst>
      <p:ext uri="{BB962C8B-B14F-4D97-AF65-F5344CB8AC3E}">
        <p14:creationId xmlns:p14="http://schemas.microsoft.com/office/powerpoint/2010/main" val="2967756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00628"/>
            <a:ext cx="8229600" cy="4385772"/>
          </a:xfrm>
        </p:spPr>
        <p:txBody>
          <a:bodyPr>
            <a:noAutofit/>
          </a:bodyPr>
          <a:lstStyle/>
          <a:p>
            <a:pPr marL="0" indent="0">
              <a:buNone/>
            </a:pPr>
            <a:r>
              <a:rPr lang="en-US" sz="1800" dirty="0" smtClean="0">
                <a:latin typeface="Arial Black" pitchFamily="34" charset="0"/>
              </a:rPr>
              <a:t>                                  </a:t>
            </a:r>
            <a:endParaRPr lang="en-US" sz="500" dirty="0" smtClean="0"/>
          </a:p>
          <a:p>
            <a:r>
              <a:rPr lang="en-US" sz="2400" b="0" dirty="0" smtClean="0"/>
              <a:t>Keep all receipts - invoices, purchase orders  and rental agreements</a:t>
            </a:r>
          </a:p>
          <a:p>
            <a:r>
              <a:rPr lang="en-US" sz="2400" b="0" dirty="0" smtClean="0"/>
              <a:t>Evidence/spoliation</a:t>
            </a:r>
          </a:p>
          <a:p>
            <a:r>
              <a:rPr lang="en-US" sz="2400" b="0" dirty="0" smtClean="0"/>
              <a:t>Take photos of anything about to be repaired/discarded</a:t>
            </a:r>
          </a:p>
          <a:p>
            <a:r>
              <a:rPr lang="en-US" sz="2400" b="0" dirty="0" smtClean="0"/>
              <a:t>If uncertain about the next step, please contact our office  </a:t>
            </a:r>
          </a:p>
          <a:p>
            <a:endParaRPr lang="en-US" sz="2400" dirty="0">
              <a:solidFill>
                <a:schemeClr val="bg1">
                  <a:lumMod val="95000"/>
                </a:schemeClr>
              </a:solidFill>
              <a:latin typeface="Arial Black" pitchFamily="34"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4023491"/>
            <a:ext cx="10763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988" t="8238" r="4653"/>
          <a:stretch/>
        </p:blipFill>
        <p:spPr bwMode="auto">
          <a:xfrm>
            <a:off x="2333625" y="4029075"/>
            <a:ext cx="1476375" cy="142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52400"/>
            <a:ext cx="1591526" cy="140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229600" cy="868362"/>
          </a:xfrm>
        </p:spPr>
        <p:txBody>
          <a:bodyPr>
            <a:normAutofit/>
          </a:bodyPr>
          <a:lstStyle/>
          <a:p>
            <a:pPr algn="ctr"/>
            <a:r>
              <a:rPr lang="en-US" dirty="0" smtClean="0"/>
              <a:t>Please Remember</a:t>
            </a:r>
            <a:endParaRPr lang="en-US" dirty="0"/>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pic>
        <p:nvPicPr>
          <p:cNvPr id="10" name="Picture 9"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1" y="5660136"/>
            <a:ext cx="2362200" cy="1051179"/>
          </a:xfrm>
          <a:prstGeom prst="rect">
            <a:avLst/>
          </a:prstGeom>
          <a:noFill/>
          <a:ln>
            <a:noFill/>
          </a:ln>
        </p:spPr>
      </p:pic>
    </p:spTree>
    <p:extLst>
      <p:ext uri="{BB962C8B-B14F-4D97-AF65-F5344CB8AC3E}">
        <p14:creationId xmlns:p14="http://schemas.microsoft.com/office/powerpoint/2010/main" val="73105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 and Salvage</a:t>
            </a:r>
            <a:endParaRPr lang="en-US" dirty="0"/>
          </a:p>
        </p:txBody>
      </p:sp>
      <p:sp>
        <p:nvSpPr>
          <p:cNvPr id="3" name="Content Placeholder 2"/>
          <p:cNvSpPr>
            <a:spLocks noGrp="1"/>
          </p:cNvSpPr>
          <p:nvPr>
            <p:ph idx="1"/>
          </p:nvPr>
        </p:nvSpPr>
        <p:spPr/>
        <p:txBody>
          <a:bodyPr/>
          <a:lstStyle/>
          <a:p>
            <a:r>
              <a:rPr lang="en-US" u="sng" dirty="0" smtClean="0"/>
              <a:t>Please take all damaged vehicles back to a secured yard owned by the municipality.</a:t>
            </a:r>
            <a:r>
              <a:rPr lang="en-US" dirty="0" smtClean="0"/>
              <a:t>  </a:t>
            </a:r>
          </a:p>
          <a:p>
            <a:r>
              <a:rPr lang="en-US" sz="2000" dirty="0" smtClean="0"/>
              <a:t>If the vehicle is </a:t>
            </a:r>
            <a:r>
              <a:rPr lang="en-US" sz="2000" dirty="0" err="1" smtClean="0"/>
              <a:t>driveable</a:t>
            </a:r>
            <a:r>
              <a:rPr lang="en-US" sz="2000" dirty="0" smtClean="0"/>
              <a:t>, it is not much of an issue.  The vehicle can be driven to an auto body for an estimate and potentially still be in use.</a:t>
            </a:r>
          </a:p>
          <a:p>
            <a:r>
              <a:rPr lang="en-US" sz="2000" dirty="0" smtClean="0"/>
              <a:t>If the vehicle is not </a:t>
            </a:r>
            <a:r>
              <a:rPr lang="en-US" sz="2000" dirty="0" err="1" smtClean="0"/>
              <a:t>driveable</a:t>
            </a:r>
            <a:r>
              <a:rPr lang="en-US" sz="2000" dirty="0" smtClean="0"/>
              <a:t>, it should not be taken to an auto body where it may accrue storage.  Your choice of repairer should have no issues coming to you for an inspection.  </a:t>
            </a:r>
          </a:p>
          <a:p>
            <a:r>
              <a:rPr lang="en-US" sz="2000" dirty="0" smtClean="0"/>
              <a:t>If it is totaled, it is where it should be, and will remain there until the highest bidder for the salvage comes to pick it up.</a:t>
            </a:r>
          </a:p>
          <a:p>
            <a:r>
              <a:rPr lang="en-US" sz="2000" dirty="0" smtClean="0"/>
              <a:t>If not totaled, the repairing shop will likely not charge for the tow(depending on vehicle size and condition). </a:t>
            </a:r>
            <a:endParaRPr lang="en-US" sz="20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pic>
        <p:nvPicPr>
          <p:cNvPr id="5" name="Picture 2" descr="\\qualcare.local\public\Qual-LynxHome\Claims\ktschohl\My Documents\My Pictures\Qual-Lyn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5867400"/>
            <a:ext cx="1981199" cy="843915"/>
          </a:xfrm>
          <a:prstGeom prst="rect">
            <a:avLst/>
          </a:prstGeom>
          <a:noFill/>
          <a:ln>
            <a:noFill/>
          </a:ln>
        </p:spPr>
      </p:pic>
    </p:spTree>
    <p:extLst>
      <p:ext uri="{BB962C8B-B14F-4D97-AF65-F5344CB8AC3E}">
        <p14:creationId xmlns:p14="http://schemas.microsoft.com/office/powerpoint/2010/main" val="389215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 y="1163628"/>
            <a:ext cx="8153400" cy="309315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prstClr val="black"/>
                </a:solidFill>
              </a:rPr>
              <a:t>Qual-Lynx will set up the claim.  You will receive an acknowledgement letter from QL with the name of adjuster and claim number.</a:t>
            </a:r>
          </a:p>
          <a:p>
            <a:pPr marL="342900" indent="-342900">
              <a:spcAft>
                <a:spcPts val="600"/>
              </a:spcAft>
              <a:buFont typeface="Arial" panose="020B0604020202020204" pitchFamily="34" charset="0"/>
              <a:buChar char="•"/>
            </a:pPr>
            <a:r>
              <a:rPr lang="en-US" sz="2000" dirty="0">
                <a:solidFill>
                  <a:prstClr val="black"/>
                </a:solidFill>
              </a:rPr>
              <a:t>The adjuster will contact the insured for more details, address coverage, assign a vehicle appraiser, field adjuster, or expert.</a:t>
            </a:r>
          </a:p>
          <a:p>
            <a:pPr marL="342900" indent="-342900">
              <a:spcAft>
                <a:spcPts val="600"/>
              </a:spcAft>
              <a:buFont typeface="Arial" panose="020B0604020202020204" pitchFamily="34" charset="0"/>
              <a:buChar char="•"/>
            </a:pPr>
            <a:r>
              <a:rPr lang="en-US" sz="2000" dirty="0">
                <a:solidFill>
                  <a:prstClr val="black"/>
                </a:solidFill>
              </a:rPr>
              <a:t>If it appears that the claim will exceed the JIF limits, Qual-Lynx will place the MEL TPA on notice.</a:t>
            </a:r>
          </a:p>
          <a:p>
            <a:pPr marL="342900" indent="-342900">
              <a:spcAft>
                <a:spcPts val="600"/>
              </a:spcAft>
              <a:buFont typeface="Arial" panose="020B0604020202020204" pitchFamily="34" charset="0"/>
              <a:buChar char="•"/>
            </a:pPr>
            <a:r>
              <a:rPr lang="en-US" sz="2000" dirty="0">
                <a:solidFill>
                  <a:prstClr val="black"/>
                </a:solidFill>
              </a:rPr>
              <a:t>Once the claim has been settled and the insured has received payment, the adjuster may follow for subrogation proceeds if there is a negligent third party that contributed to or caused the loss to occur.</a:t>
            </a:r>
          </a:p>
        </p:txBody>
      </p:sp>
      <p:sp>
        <p:nvSpPr>
          <p:cNvPr id="2" name="Title 1"/>
          <p:cNvSpPr>
            <a:spLocks noGrp="1"/>
          </p:cNvSpPr>
          <p:nvPr>
            <p:ph type="title"/>
          </p:nvPr>
        </p:nvSpPr>
        <p:spPr>
          <a:xfrm>
            <a:off x="304800" y="228600"/>
            <a:ext cx="8229600" cy="868362"/>
          </a:xfrm>
        </p:spPr>
        <p:txBody>
          <a:bodyPr>
            <a:normAutofit/>
          </a:bodyPr>
          <a:lstStyle/>
          <a:p>
            <a:r>
              <a:rPr lang="en-US" sz="4800" dirty="0" smtClean="0"/>
              <a:t>What happens next?</a:t>
            </a:r>
            <a:endParaRPr lang="en-US" sz="4800" dirty="0"/>
          </a:p>
        </p:txBody>
      </p:sp>
      <p:pic>
        <p:nvPicPr>
          <p:cNvPr id="7" name="Picture 2" descr="\\qualcare.local\public\Qual-LynxHome\Claims\ktschohl\My Documents\My Pictures\Qual-Lyn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endParaRPr lang="en-US" dirty="0">
              <a:solidFill>
                <a:prstClr val="black">
                  <a:tint val="75000"/>
                </a:prstClr>
              </a:solidFill>
            </a:endParaRPr>
          </a:p>
        </p:txBody>
      </p:sp>
      <p:pic>
        <p:nvPicPr>
          <p:cNvPr id="8" name="Picture 7"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400896"/>
            <a:ext cx="2821305" cy="1377315"/>
          </a:xfrm>
          <a:prstGeom prst="rect">
            <a:avLst/>
          </a:prstGeom>
          <a:noFill/>
          <a:ln>
            <a:noFill/>
          </a:ln>
        </p:spPr>
      </p:pic>
    </p:spTree>
    <p:extLst>
      <p:ext uri="{BB962C8B-B14F-4D97-AF65-F5344CB8AC3E}">
        <p14:creationId xmlns:p14="http://schemas.microsoft.com/office/powerpoint/2010/main" val="189432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50"/>
            <a:ext cx="8229600" cy="1143000"/>
          </a:xfrm>
        </p:spPr>
        <p:txBody>
          <a:bodyPr/>
          <a:lstStyle/>
          <a:p>
            <a:r>
              <a:rPr lang="en-US" sz="3600" b="1" dirty="0" smtClean="0">
                <a:solidFill>
                  <a:srgbClr val="FF0000"/>
                </a:solidFill>
              </a:rPr>
              <a:t>CATASTROPHIC CLAIMS</a:t>
            </a:r>
            <a:endParaRPr lang="en-US" sz="3600" b="1" dirty="0">
              <a:solidFill>
                <a:srgbClr val="FF0000"/>
              </a:solidFill>
            </a:endParaRPr>
          </a:p>
        </p:txBody>
      </p:sp>
      <p:sp>
        <p:nvSpPr>
          <p:cNvPr id="3" name="Content Placeholder 2"/>
          <p:cNvSpPr>
            <a:spLocks noGrp="1"/>
          </p:cNvSpPr>
          <p:nvPr>
            <p:ph idx="1"/>
          </p:nvPr>
        </p:nvSpPr>
        <p:spPr>
          <a:xfrm>
            <a:off x="457200" y="1828800"/>
            <a:ext cx="8229600" cy="4038600"/>
          </a:xfrm>
        </p:spPr>
        <p:txBody>
          <a:bodyPr>
            <a:normAutofit/>
          </a:bodyPr>
          <a:lstStyle/>
          <a:p>
            <a:pPr marL="0" indent="0" algn="ctr">
              <a:buNone/>
            </a:pPr>
            <a:r>
              <a:rPr lang="en-US" sz="2800" dirty="0" smtClean="0"/>
              <a:t>IMMEDIATE REPORTING IS CRITICAL</a:t>
            </a:r>
          </a:p>
          <a:p>
            <a:pPr marL="800100" algn="just">
              <a:lnSpc>
                <a:spcPct val="80000"/>
              </a:lnSpc>
              <a:spcBef>
                <a:spcPts val="600"/>
              </a:spcBef>
              <a:defRPr/>
            </a:pPr>
            <a:r>
              <a:rPr lang="en-US" sz="2000" dirty="0" smtClean="0"/>
              <a:t>Secure the property involved considering the safety of employees, residents, etc.</a:t>
            </a:r>
          </a:p>
          <a:p>
            <a:pPr marL="800100" algn="just">
              <a:lnSpc>
                <a:spcPct val="80000"/>
              </a:lnSpc>
              <a:spcBef>
                <a:spcPts val="600"/>
              </a:spcBef>
              <a:defRPr/>
            </a:pPr>
            <a:r>
              <a:rPr lang="en-US" sz="2000" dirty="0"/>
              <a:t>Contact an Emergency Service </a:t>
            </a:r>
            <a:r>
              <a:rPr lang="en-US" sz="2000" dirty="0" smtClean="0"/>
              <a:t>Provider to prevent further damages or secure a building. The MEL </a:t>
            </a:r>
            <a:r>
              <a:rPr lang="en-US" sz="2000" dirty="0"/>
              <a:t>Website </a:t>
            </a:r>
            <a:r>
              <a:rPr lang="en-US" sz="2000" dirty="0">
                <a:hlinkClick r:id="rId2"/>
              </a:rPr>
              <a:t>www.njmel.org</a:t>
            </a:r>
            <a:r>
              <a:rPr lang="en-US" sz="2000" dirty="0"/>
              <a:t>. </a:t>
            </a:r>
            <a:r>
              <a:rPr lang="en-US" sz="2000" dirty="0" smtClean="0"/>
              <a:t>provides a list of qualified emergency service providers. </a:t>
            </a:r>
            <a:r>
              <a:rPr lang="en-US" sz="2000" dirty="0"/>
              <a:t>However, the member is not obligated to select a vendor from the list</a:t>
            </a:r>
            <a:r>
              <a:rPr lang="en-US" sz="2000" dirty="0" smtClean="0"/>
              <a:t>.</a:t>
            </a:r>
            <a:endParaRPr lang="en-US" sz="2000" dirty="0"/>
          </a:p>
          <a:p>
            <a:pPr marL="800100" algn="just">
              <a:lnSpc>
                <a:spcPct val="80000"/>
              </a:lnSpc>
              <a:spcBef>
                <a:spcPts val="600"/>
              </a:spcBef>
              <a:defRPr/>
            </a:pPr>
            <a:r>
              <a:rPr lang="en-US" sz="2000" dirty="0" smtClean="0"/>
              <a:t>Report </a:t>
            </a:r>
            <a:r>
              <a:rPr lang="en-US" sz="2000" dirty="0"/>
              <a:t>the claim to Qual-Lynx </a:t>
            </a:r>
            <a:r>
              <a:rPr lang="en-US" sz="2000" dirty="0" smtClean="0"/>
              <a:t>who will then report the claim to the designated Property Adjuster on the MEL level.  The MEL TPA will then handle the claim. </a:t>
            </a:r>
          </a:p>
          <a:p>
            <a:pPr marL="800100" algn="just">
              <a:lnSpc>
                <a:spcPct val="80000"/>
              </a:lnSpc>
              <a:spcBef>
                <a:spcPts val="600"/>
              </a:spcBef>
              <a:defRPr/>
            </a:pPr>
            <a:r>
              <a:rPr lang="en-US" sz="2000" dirty="0" smtClean="0"/>
              <a:t>For a catastrophic event, such as Hurricanes Irene and Sandy, you should contact FEMA no matter how small the claim may be.</a:t>
            </a:r>
          </a:p>
          <a:p>
            <a:pPr marL="457200" indent="0" algn="just">
              <a:lnSpc>
                <a:spcPct val="80000"/>
              </a:lnSpc>
              <a:spcBef>
                <a:spcPts val="600"/>
              </a:spcBef>
              <a:buNone/>
              <a:defRPr/>
            </a:pPr>
            <a:r>
              <a:rPr lang="en-US" sz="2000" dirty="0"/>
              <a:t> </a:t>
            </a:r>
            <a:r>
              <a:rPr lang="en-US" sz="2000" dirty="0" smtClean="0"/>
              <a:t>     FEMA website is </a:t>
            </a:r>
            <a:r>
              <a:rPr lang="en-US" sz="2000" dirty="0" smtClean="0">
                <a:hlinkClick r:id="rId3"/>
              </a:rPr>
              <a:t>www.FEMA.gov</a:t>
            </a:r>
            <a:r>
              <a:rPr lang="en-US" sz="2000" dirty="0" smtClean="0"/>
              <a:t> and phone number is 800-621-3362.</a:t>
            </a:r>
          </a:p>
          <a:p>
            <a:pPr marL="800100" algn="just">
              <a:lnSpc>
                <a:spcPct val="80000"/>
              </a:lnSpc>
              <a:spcBef>
                <a:spcPts val="600"/>
              </a:spcBef>
              <a:defRPr/>
            </a:pP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57200"/>
            <a:ext cx="1714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endParaRPr lang="en-US" dirty="0">
              <a:solidFill>
                <a:prstClr val="black">
                  <a:tint val="75000"/>
                </a:prstClr>
              </a:solidFill>
            </a:endParaRPr>
          </a:p>
        </p:txBody>
      </p:sp>
      <p:pic>
        <p:nvPicPr>
          <p:cNvPr id="10"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5946457"/>
            <a:ext cx="1676400" cy="688658"/>
          </a:xfrm>
          <a:prstGeom prst="rect">
            <a:avLst/>
          </a:prstGeom>
          <a:noFill/>
          <a:ln>
            <a:noFill/>
          </a:ln>
        </p:spPr>
      </p:pic>
    </p:spTree>
    <p:extLst>
      <p:ext uri="{BB962C8B-B14F-4D97-AF65-F5344CB8AC3E}">
        <p14:creationId xmlns:p14="http://schemas.microsoft.com/office/powerpoint/2010/main" val="290458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93750" y="0"/>
            <a:ext cx="75565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en-US" altLang="en-US" sz="4000" dirty="0"/>
              <a:t>JIFs Proved to be a Better Way!</a:t>
            </a:r>
          </a:p>
        </p:txBody>
      </p:sp>
      <p:sp>
        <p:nvSpPr>
          <p:cNvPr id="164867" name="Rectangle 3"/>
          <p:cNvSpPr>
            <a:spLocks noChangeArrowheads="1"/>
          </p:cNvSpPr>
          <p:nvPr/>
        </p:nvSpPr>
        <p:spPr bwMode="auto">
          <a:xfrm>
            <a:off x="457200" y="2895600"/>
            <a:ext cx="8077200" cy="26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i="1" dirty="0">
                <a:solidFill>
                  <a:prstClr val="black"/>
                </a:solidFill>
              </a:rPr>
              <a:t>JIFs allowed municipalities to join together to take advantage of lower costs and additional services associated with self insurance and to achieve </a:t>
            </a:r>
            <a:r>
              <a:rPr lang="en-US" altLang="en-US" sz="3200" b="1" i="1" u="sng" dirty="0">
                <a:solidFill>
                  <a:prstClr val="black"/>
                </a:solidFill>
              </a:rPr>
              <a:t>coverage and pricing </a:t>
            </a:r>
          </a:p>
          <a:p>
            <a:pPr algn="ctr">
              <a:spcBef>
                <a:spcPct val="20000"/>
              </a:spcBef>
            </a:pPr>
            <a:r>
              <a:rPr lang="en-US" altLang="en-US" sz="3200" b="1" i="1" u="sng" dirty="0">
                <a:solidFill>
                  <a:prstClr val="black"/>
                </a:solidFill>
              </a:rPr>
              <a:t>STABILITY</a:t>
            </a:r>
            <a:r>
              <a:rPr lang="en-US" altLang="en-US" sz="3200" i="1" dirty="0">
                <a:solidFill>
                  <a:prstClr val="black"/>
                </a:solidFill>
              </a:rPr>
              <a:t>!</a:t>
            </a:r>
          </a:p>
        </p:txBody>
      </p:sp>
      <p:graphicFrame>
        <p:nvGraphicFramePr>
          <p:cNvPr id="164868" name="Object 4">
            <a:hlinkClick r:id="" action="ppaction://ole?verb=0"/>
          </p:cNvPr>
          <p:cNvGraphicFramePr>
            <a:graphicFrameLocks/>
          </p:cNvGraphicFramePr>
          <p:nvPr>
            <p:extLst>
              <p:ext uri="{D42A27DB-BD31-4B8C-83A1-F6EECF244321}">
                <p14:modId xmlns:p14="http://schemas.microsoft.com/office/powerpoint/2010/main" val="3140445677"/>
              </p:ext>
            </p:extLst>
          </p:nvPr>
        </p:nvGraphicFramePr>
        <p:xfrm>
          <a:off x="2915444" y="1143000"/>
          <a:ext cx="3313112" cy="1797050"/>
        </p:xfrm>
        <a:graphic>
          <a:graphicData uri="http://schemas.openxmlformats.org/presentationml/2006/ole">
            <mc:AlternateContent xmlns:mc="http://schemas.openxmlformats.org/markup-compatibility/2006">
              <mc:Choice xmlns:v="urn:schemas-microsoft-com:vml" Requires="v">
                <p:oleObj spid="_x0000_s2066" name="Clip" r:id="rId4" imgW="5349600" imgH="2911320" progId="MS_ClipArt_Gallery.2">
                  <p:embed/>
                </p:oleObj>
              </mc:Choice>
              <mc:Fallback>
                <p:oleObj name="Clip" r:id="rId4" imgW="5349600" imgH="291132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444" y="1143000"/>
                        <a:ext cx="3313112"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pic>
        <p:nvPicPr>
          <p:cNvPr id="8" name="Picture 7"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1" y="5546069"/>
            <a:ext cx="2590800" cy="1165246"/>
          </a:xfrm>
          <a:prstGeom prst="rect">
            <a:avLst/>
          </a:prstGeom>
          <a:noFill/>
          <a:ln>
            <a:noFill/>
          </a:ln>
        </p:spPr>
      </p:pic>
      <p:pic>
        <p:nvPicPr>
          <p:cNvPr id="9" name="Picture 2" descr="\\qualcare.local\public\Qual-LynxHome\Claims\ktschohl\My Documents\My Pictures\Qual-Lyn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76882"/>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7160"/>
            <a:ext cx="7520940" cy="929640"/>
          </a:xfrm>
        </p:spPr>
        <p:txBody>
          <a:bodyPr>
            <a:noAutofit/>
          </a:bodyPr>
          <a:lstStyle/>
          <a:p>
            <a:pPr algn="ctr"/>
            <a:r>
              <a:rPr lang="en-US" dirty="0" smtClean="0"/>
              <a:t>Things to think about</a:t>
            </a:r>
            <a:endParaRPr lang="en-US" dirty="0"/>
          </a:p>
        </p:txBody>
      </p:sp>
      <p:sp>
        <p:nvSpPr>
          <p:cNvPr id="3" name="TextBox 2"/>
          <p:cNvSpPr txBox="1"/>
          <p:nvPr/>
        </p:nvSpPr>
        <p:spPr>
          <a:xfrm>
            <a:off x="533400" y="1022152"/>
            <a:ext cx="8382000" cy="461664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100" dirty="0">
                <a:solidFill>
                  <a:prstClr val="black"/>
                </a:solidFill>
              </a:rPr>
              <a:t>Do you have a plan in place?</a:t>
            </a:r>
          </a:p>
          <a:p>
            <a:pPr marL="742950" lvl="1" indent="-285750">
              <a:buFont typeface="Calibri" panose="020F0502020204030204" pitchFamily="34" charset="0"/>
              <a:buChar char="₋"/>
            </a:pPr>
            <a:r>
              <a:rPr lang="en-US" sz="2100" dirty="0">
                <a:solidFill>
                  <a:prstClr val="black"/>
                </a:solidFill>
              </a:rPr>
              <a:t>Please visit  </a:t>
            </a:r>
            <a:r>
              <a:rPr lang="en-US" sz="2100" dirty="0" err="1">
                <a:solidFill>
                  <a:prstClr val="black"/>
                </a:solidFill>
              </a:rPr>
              <a:t>Ready.Gov</a:t>
            </a:r>
            <a:r>
              <a:rPr lang="en-US" sz="2100" dirty="0">
                <a:solidFill>
                  <a:prstClr val="black"/>
                </a:solidFill>
              </a:rPr>
              <a:t>/Business or </a:t>
            </a:r>
            <a:r>
              <a:rPr lang="en-US" sz="2100" dirty="0" err="1">
                <a:solidFill>
                  <a:prstClr val="black"/>
                </a:solidFill>
              </a:rPr>
              <a:t>Ready.Gov</a:t>
            </a:r>
            <a:r>
              <a:rPr lang="en-US" sz="2100" dirty="0">
                <a:solidFill>
                  <a:prstClr val="black"/>
                </a:solidFill>
              </a:rPr>
              <a:t>/Hurricanes</a:t>
            </a:r>
          </a:p>
          <a:p>
            <a:pPr marL="285750" indent="-285750">
              <a:buFont typeface="Arial" panose="020B0604020202020204" pitchFamily="34" charset="0"/>
              <a:buChar char="•"/>
            </a:pPr>
            <a:r>
              <a:rPr lang="en-US" sz="2100" dirty="0">
                <a:solidFill>
                  <a:prstClr val="black"/>
                </a:solidFill>
              </a:rPr>
              <a:t>Remember,  we are normally aware of hurricanes for weeks. Nor’easters do not have that kind of warning!</a:t>
            </a:r>
          </a:p>
          <a:p>
            <a:pPr marL="285750" indent="-285750">
              <a:buFont typeface="Arial" panose="020B0604020202020204" pitchFamily="34" charset="0"/>
              <a:buChar char="•"/>
            </a:pPr>
            <a:r>
              <a:rPr lang="en-US" sz="2100" dirty="0">
                <a:solidFill>
                  <a:prstClr val="black"/>
                </a:solidFill>
              </a:rPr>
              <a:t>What important documents are you storing?  Are they stored properly?</a:t>
            </a:r>
          </a:p>
          <a:p>
            <a:pPr marL="285750" indent="-285750">
              <a:buFont typeface="Arial" panose="020B0604020202020204" pitchFamily="34" charset="0"/>
              <a:buChar char="•"/>
            </a:pPr>
            <a:r>
              <a:rPr lang="en-US" sz="2100" dirty="0">
                <a:solidFill>
                  <a:prstClr val="black"/>
                </a:solidFill>
              </a:rPr>
              <a:t>How about your computers/communication systems?</a:t>
            </a:r>
          </a:p>
          <a:p>
            <a:pPr marL="742950" lvl="1" indent="-285750">
              <a:buFont typeface="Calibri" panose="020F0502020204030204" pitchFamily="34" charset="0"/>
              <a:buChar char="−"/>
            </a:pPr>
            <a:r>
              <a:rPr lang="en-US" sz="2100" dirty="0">
                <a:solidFill>
                  <a:prstClr val="black"/>
                </a:solidFill>
              </a:rPr>
              <a:t>What can you do to protect them? </a:t>
            </a:r>
          </a:p>
          <a:p>
            <a:pPr marL="742950" lvl="1" indent="-285750">
              <a:buFont typeface="Calibri" panose="020F0502020204030204" pitchFamily="34" charset="0"/>
              <a:buChar char="−"/>
            </a:pPr>
            <a:r>
              <a:rPr lang="en-US" sz="2100" dirty="0">
                <a:solidFill>
                  <a:prstClr val="black"/>
                </a:solidFill>
              </a:rPr>
              <a:t>Lightning protection in place?</a:t>
            </a:r>
          </a:p>
          <a:p>
            <a:pPr marL="742950" lvl="1" indent="-285750">
              <a:buFont typeface="Calibri" panose="020F0502020204030204" pitchFamily="34" charset="0"/>
              <a:buChar char="−"/>
            </a:pPr>
            <a:r>
              <a:rPr lang="en-US" sz="2100" dirty="0">
                <a:solidFill>
                  <a:prstClr val="black"/>
                </a:solidFill>
              </a:rPr>
              <a:t>Back them up and take info home</a:t>
            </a:r>
          </a:p>
          <a:p>
            <a:pPr marL="285750" indent="-285750">
              <a:buFont typeface="Arial" panose="020B0604020202020204" pitchFamily="34" charset="0"/>
              <a:buChar char="•"/>
            </a:pPr>
            <a:r>
              <a:rPr lang="en-US" sz="2100" dirty="0">
                <a:solidFill>
                  <a:prstClr val="black"/>
                </a:solidFill>
              </a:rPr>
              <a:t>Does your generator have the capability to run the portions of the building you will need it to run?</a:t>
            </a:r>
          </a:p>
          <a:p>
            <a:pPr marL="742950" lvl="1" indent="-285750">
              <a:buFont typeface="Calibri" panose="020F0502020204030204" pitchFamily="34" charset="0"/>
              <a:buChar char="₋"/>
            </a:pPr>
            <a:r>
              <a:rPr lang="en-US" sz="2100" dirty="0">
                <a:solidFill>
                  <a:prstClr val="black"/>
                </a:solidFill>
              </a:rPr>
              <a:t>Is it running properly?</a:t>
            </a:r>
          </a:p>
          <a:p>
            <a:pPr marL="285750" indent="-285750">
              <a:buFont typeface="Arial" panose="020B0604020202020204" pitchFamily="34" charset="0"/>
              <a:buChar char="•"/>
            </a:pPr>
            <a:r>
              <a:rPr lang="en-US" sz="2100" dirty="0">
                <a:solidFill>
                  <a:prstClr val="black"/>
                </a:solidFill>
              </a:rPr>
              <a:t>Flood policy required for any of your buildings?</a:t>
            </a:r>
          </a:p>
          <a:p>
            <a:pPr marL="285750" indent="-285750">
              <a:buFont typeface="Arial" panose="020B0604020202020204" pitchFamily="34" charset="0"/>
              <a:buChar char="•"/>
            </a:pPr>
            <a:r>
              <a:rPr lang="en-US" sz="2100" dirty="0">
                <a:solidFill>
                  <a:prstClr val="black"/>
                </a:solidFill>
              </a:rPr>
              <a:t>Regular maintenance can prevent large exposures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705" y="152400"/>
            <a:ext cx="1178820" cy="110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endParaRPr lang="en-US" dirty="0">
              <a:solidFill>
                <a:prstClr val="black">
                  <a:tint val="75000"/>
                </a:prstClr>
              </a:solidFill>
            </a:endParaRPr>
          </a:p>
        </p:txBody>
      </p:sp>
      <p:pic>
        <p:nvPicPr>
          <p:cNvPr id="9" name="Picture 8"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5660136"/>
            <a:ext cx="2133600" cy="974979"/>
          </a:xfrm>
          <a:prstGeom prst="rect">
            <a:avLst/>
          </a:prstGeom>
          <a:noFill/>
          <a:ln>
            <a:noFill/>
          </a:ln>
        </p:spPr>
      </p:pic>
    </p:spTree>
    <p:extLst>
      <p:ext uri="{BB962C8B-B14F-4D97-AF65-F5344CB8AC3E}">
        <p14:creationId xmlns:p14="http://schemas.microsoft.com/office/powerpoint/2010/main" val="1381443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Text Box 3"/>
          <p:cNvSpPr txBox="1">
            <a:spLocks noChangeArrowheads="1"/>
          </p:cNvSpPr>
          <p:nvPr/>
        </p:nvSpPr>
        <p:spPr bwMode="auto">
          <a:xfrm rot="20065770">
            <a:off x="298660" y="1538869"/>
            <a:ext cx="241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prstClr val="black"/>
                </a:solidFill>
              </a:rPr>
              <a:t>Comprehensive</a:t>
            </a:r>
          </a:p>
        </p:txBody>
      </p:sp>
      <p:sp>
        <p:nvSpPr>
          <p:cNvPr id="289796" name="Text Box 4"/>
          <p:cNvSpPr txBox="1">
            <a:spLocks noChangeArrowheads="1"/>
          </p:cNvSpPr>
          <p:nvPr/>
        </p:nvSpPr>
        <p:spPr bwMode="auto">
          <a:xfrm rot="1867650">
            <a:off x="6601788" y="1427629"/>
            <a:ext cx="1674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prstClr val="black"/>
                </a:solidFill>
              </a:rPr>
              <a:t>Collision</a:t>
            </a:r>
          </a:p>
        </p:txBody>
      </p:sp>
      <p:sp>
        <p:nvSpPr>
          <p:cNvPr id="289798" name="Text Box 6"/>
          <p:cNvSpPr txBox="1">
            <a:spLocks noChangeArrowheads="1"/>
          </p:cNvSpPr>
          <p:nvPr/>
        </p:nvSpPr>
        <p:spPr bwMode="auto">
          <a:xfrm>
            <a:off x="800787" y="4944070"/>
            <a:ext cx="74451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altLang="en-US" dirty="0">
                <a:solidFill>
                  <a:prstClr val="black"/>
                </a:solidFill>
              </a:rPr>
              <a:t>*Replacement cost on emergency transport vehicles under 15 years old, or that have been refurbished/restored in the last 15 years with Documentation showing restoration!</a:t>
            </a:r>
          </a:p>
        </p:txBody>
      </p:sp>
      <p:sp>
        <p:nvSpPr>
          <p:cNvPr id="289800" name="Text Box 8"/>
          <p:cNvSpPr txBox="1">
            <a:spLocks noChangeArrowheads="1"/>
          </p:cNvSpPr>
          <p:nvPr/>
        </p:nvSpPr>
        <p:spPr bwMode="auto">
          <a:xfrm>
            <a:off x="3802856" y="1050925"/>
            <a:ext cx="1538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solidFill>
                  <a:prstClr val="black"/>
                </a:solidFill>
              </a:rPr>
              <a:t>ACV*</a:t>
            </a:r>
          </a:p>
        </p:txBody>
      </p:sp>
      <p:sp>
        <p:nvSpPr>
          <p:cNvPr id="289801" name="Text Box 9"/>
          <p:cNvSpPr txBox="1">
            <a:spLocks noChangeArrowheads="1"/>
          </p:cNvSpPr>
          <p:nvPr/>
        </p:nvSpPr>
        <p:spPr bwMode="auto">
          <a:xfrm>
            <a:off x="6477000" y="2946737"/>
            <a:ext cx="2520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solidFill>
                  <a:prstClr val="black"/>
                </a:solidFill>
              </a:rPr>
              <a:t>JIF does not cover damage to volunteer autos!</a:t>
            </a:r>
          </a:p>
        </p:txBody>
      </p:sp>
      <p:sp>
        <p:nvSpPr>
          <p:cNvPr id="289803" name="Rectangle 11"/>
          <p:cNvSpPr>
            <a:spLocks noGrp="1" noChangeArrowheads="1"/>
          </p:cNvSpPr>
          <p:nvPr>
            <p:ph type="title"/>
          </p:nvPr>
        </p:nvSpPr>
        <p:spPr>
          <a:xfrm>
            <a:off x="685800" y="0"/>
            <a:ext cx="7772400" cy="1066800"/>
          </a:xfrm>
          <a:noFill/>
          <a:ln/>
        </p:spPr>
        <p:txBody>
          <a:bodyPr>
            <a:normAutofit/>
          </a:bodyPr>
          <a:lstStyle/>
          <a:p>
            <a:r>
              <a:rPr lang="en-US" altLang="en-US" dirty="0" smtClean="0"/>
              <a:t>Auto Physical Damage</a:t>
            </a:r>
            <a:endParaRPr lang="en-US" altLang="en-US" dirty="0"/>
          </a:p>
        </p:txBody>
      </p:sp>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8" y="1828800"/>
            <a:ext cx="3476625" cy="2607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11" name="Picture 10"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spTree>
    <p:extLst>
      <p:ext uri="{BB962C8B-B14F-4D97-AF65-F5344CB8AC3E}">
        <p14:creationId xmlns:p14="http://schemas.microsoft.com/office/powerpoint/2010/main" val="35808546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5"/>
                                        </p:tgtEl>
                                        <p:attrNameLst>
                                          <p:attrName>style.visibility</p:attrName>
                                        </p:attrNameLst>
                                      </p:cBhvr>
                                      <p:to>
                                        <p:strVal val="visible"/>
                                      </p:to>
                                    </p:set>
                                    <p:anim calcmode="lin" valueType="num">
                                      <p:cBhvr additive="base">
                                        <p:cTn id="7" dur="500" fill="hold"/>
                                        <p:tgtEl>
                                          <p:spTgt spid="289795"/>
                                        </p:tgtEl>
                                        <p:attrNameLst>
                                          <p:attrName>ppt_x</p:attrName>
                                        </p:attrNameLst>
                                      </p:cBhvr>
                                      <p:tavLst>
                                        <p:tav tm="0">
                                          <p:val>
                                            <p:strVal val="0-#ppt_w/2"/>
                                          </p:val>
                                        </p:tav>
                                        <p:tav tm="100000">
                                          <p:val>
                                            <p:strVal val="#ppt_x"/>
                                          </p:val>
                                        </p:tav>
                                      </p:tavLst>
                                    </p:anim>
                                    <p:anim calcmode="lin" valueType="num">
                                      <p:cBhvr additive="base">
                                        <p:cTn id="8" dur="500" fill="hold"/>
                                        <p:tgtEl>
                                          <p:spTgt spid="2897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9796"/>
                                        </p:tgtEl>
                                        <p:attrNameLst>
                                          <p:attrName>style.visibility</p:attrName>
                                        </p:attrNameLst>
                                      </p:cBhvr>
                                      <p:to>
                                        <p:strVal val="visible"/>
                                      </p:to>
                                    </p:set>
                                    <p:anim calcmode="lin" valueType="num">
                                      <p:cBhvr additive="base">
                                        <p:cTn id="13" dur="500" fill="hold"/>
                                        <p:tgtEl>
                                          <p:spTgt spid="289796"/>
                                        </p:tgtEl>
                                        <p:attrNameLst>
                                          <p:attrName>ppt_x</p:attrName>
                                        </p:attrNameLst>
                                      </p:cBhvr>
                                      <p:tavLst>
                                        <p:tav tm="0">
                                          <p:val>
                                            <p:strVal val="1+#ppt_w/2"/>
                                          </p:val>
                                        </p:tav>
                                        <p:tav tm="100000">
                                          <p:val>
                                            <p:strVal val="#ppt_x"/>
                                          </p:val>
                                        </p:tav>
                                      </p:tavLst>
                                    </p:anim>
                                    <p:anim calcmode="lin" valueType="num">
                                      <p:cBhvr additive="base">
                                        <p:cTn id="14" dur="500" fill="hold"/>
                                        <p:tgtEl>
                                          <p:spTgt spid="289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89800"/>
                                        </p:tgtEl>
                                        <p:attrNameLst>
                                          <p:attrName>style.visibility</p:attrName>
                                        </p:attrNameLst>
                                      </p:cBhvr>
                                      <p:to>
                                        <p:strVal val="visible"/>
                                      </p:to>
                                    </p:set>
                                    <p:anim calcmode="lin" valueType="num">
                                      <p:cBhvr additive="base">
                                        <p:cTn id="19" dur="500" fill="hold"/>
                                        <p:tgtEl>
                                          <p:spTgt spid="289800"/>
                                        </p:tgtEl>
                                        <p:attrNameLst>
                                          <p:attrName>ppt_x</p:attrName>
                                        </p:attrNameLst>
                                      </p:cBhvr>
                                      <p:tavLst>
                                        <p:tav tm="0">
                                          <p:val>
                                            <p:strVal val="#ppt_x"/>
                                          </p:val>
                                        </p:tav>
                                        <p:tav tm="100000">
                                          <p:val>
                                            <p:strVal val="#ppt_x"/>
                                          </p:val>
                                        </p:tav>
                                      </p:tavLst>
                                    </p:anim>
                                    <p:anim calcmode="lin" valueType="num">
                                      <p:cBhvr additive="base">
                                        <p:cTn id="20" dur="500" fill="hold"/>
                                        <p:tgtEl>
                                          <p:spTgt spid="28980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89798"/>
                                        </p:tgtEl>
                                        <p:attrNameLst>
                                          <p:attrName>style.visibility</p:attrName>
                                        </p:attrNameLst>
                                      </p:cBhvr>
                                      <p:to>
                                        <p:strVal val="visible"/>
                                      </p:to>
                                    </p:set>
                                    <p:anim calcmode="lin" valueType="num">
                                      <p:cBhvr additive="base">
                                        <p:cTn id="25" dur="500" fill="hold"/>
                                        <p:tgtEl>
                                          <p:spTgt spid="289798"/>
                                        </p:tgtEl>
                                        <p:attrNameLst>
                                          <p:attrName>ppt_x</p:attrName>
                                        </p:attrNameLst>
                                      </p:cBhvr>
                                      <p:tavLst>
                                        <p:tav tm="0">
                                          <p:val>
                                            <p:strVal val="1+#ppt_w/2"/>
                                          </p:val>
                                        </p:tav>
                                        <p:tav tm="100000">
                                          <p:val>
                                            <p:strVal val="#ppt_x"/>
                                          </p:val>
                                        </p:tav>
                                      </p:tavLst>
                                    </p:anim>
                                    <p:anim calcmode="lin" valueType="num">
                                      <p:cBhvr additive="base">
                                        <p:cTn id="26" dur="500" fill="hold"/>
                                        <p:tgtEl>
                                          <p:spTgt spid="28979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3" presetClass="entr" presetSubtype="16" fill="hold" grpId="0" nodeType="afterEffect">
                                  <p:stCondLst>
                                    <p:cond delay="3000"/>
                                  </p:stCondLst>
                                  <p:childTnLst>
                                    <p:set>
                                      <p:cBhvr>
                                        <p:cTn id="29" dur="1" fill="hold">
                                          <p:stCondLst>
                                            <p:cond delay="0"/>
                                          </p:stCondLst>
                                        </p:cTn>
                                        <p:tgtEl>
                                          <p:spTgt spid="289801"/>
                                        </p:tgtEl>
                                        <p:attrNameLst>
                                          <p:attrName>style.visibility</p:attrName>
                                        </p:attrNameLst>
                                      </p:cBhvr>
                                      <p:to>
                                        <p:strVal val="visible"/>
                                      </p:to>
                                    </p:set>
                                    <p:anim calcmode="lin" valueType="num">
                                      <p:cBhvr>
                                        <p:cTn id="30" dur="500" fill="hold"/>
                                        <p:tgtEl>
                                          <p:spTgt spid="289801"/>
                                        </p:tgtEl>
                                        <p:attrNameLst>
                                          <p:attrName>ppt_w</p:attrName>
                                        </p:attrNameLst>
                                      </p:cBhvr>
                                      <p:tavLst>
                                        <p:tav tm="0">
                                          <p:val>
                                            <p:fltVal val="0"/>
                                          </p:val>
                                        </p:tav>
                                        <p:tav tm="100000">
                                          <p:val>
                                            <p:strVal val="#ppt_w"/>
                                          </p:val>
                                        </p:tav>
                                      </p:tavLst>
                                    </p:anim>
                                    <p:anim calcmode="lin" valueType="num">
                                      <p:cBhvr>
                                        <p:cTn id="31" dur="500" fill="hold"/>
                                        <p:tgtEl>
                                          <p:spTgt spid="2898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autoUpdateAnimBg="0"/>
      <p:bldP spid="289796" grpId="0" autoUpdateAnimBg="0"/>
      <p:bldP spid="289798" grpId="0" autoUpdateAnimBg="0"/>
      <p:bldP spid="289800" grpId="0" autoUpdateAnimBg="0"/>
      <p:bldP spid="28980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sz="3600" b="1" dirty="0" smtClean="0">
                <a:solidFill>
                  <a:srgbClr val="FF0000"/>
                </a:solidFill>
              </a:rPr>
              <a:t>PROPERTY CONTACT INFORMATION</a:t>
            </a:r>
            <a:endParaRPr lang="en-US" sz="3600" b="1" dirty="0">
              <a:solidFill>
                <a:srgbClr val="FF0000"/>
              </a:solidFill>
            </a:endParaRPr>
          </a:p>
        </p:txBody>
      </p:sp>
      <p:sp>
        <p:nvSpPr>
          <p:cNvPr id="6" name="TextBox 5"/>
          <p:cNvSpPr txBox="1"/>
          <p:nvPr/>
        </p:nvSpPr>
        <p:spPr>
          <a:xfrm>
            <a:off x="2513048" y="964587"/>
            <a:ext cx="3933660" cy="3416320"/>
          </a:xfrm>
          <a:prstGeom prst="rect">
            <a:avLst/>
          </a:prstGeom>
          <a:noFill/>
        </p:spPr>
        <p:txBody>
          <a:bodyPr wrap="square" rtlCol="0">
            <a:spAutoFit/>
          </a:bodyPr>
          <a:lstStyle/>
          <a:p>
            <a:pPr algn="ctr"/>
            <a:r>
              <a:rPr lang="en-US" b="1" dirty="0" smtClean="0">
                <a:solidFill>
                  <a:prstClr val="black"/>
                </a:solidFill>
                <a:latin typeface="Franklin Gothic Book"/>
              </a:rPr>
              <a:t>Joe Lisciandri, Prop. Claims Supervisor</a:t>
            </a:r>
            <a:endParaRPr lang="en-US" b="1" dirty="0">
              <a:solidFill>
                <a:prstClr val="black"/>
              </a:solidFill>
              <a:latin typeface="Franklin Gothic Book"/>
            </a:endParaRPr>
          </a:p>
          <a:p>
            <a:pPr algn="ctr"/>
            <a:r>
              <a:rPr lang="en-US" b="1" dirty="0">
                <a:solidFill>
                  <a:prstClr val="black"/>
                </a:solidFill>
                <a:latin typeface="Franklin Gothic Book"/>
              </a:rPr>
              <a:t>Qual-Lynx</a:t>
            </a:r>
          </a:p>
          <a:p>
            <a:pPr algn="ctr"/>
            <a:r>
              <a:rPr lang="en-US" b="1" dirty="0">
                <a:solidFill>
                  <a:prstClr val="black"/>
                </a:solidFill>
                <a:latin typeface="Franklin Gothic Book"/>
              </a:rPr>
              <a:t>100 Decadon Drive</a:t>
            </a:r>
          </a:p>
          <a:p>
            <a:pPr algn="ctr"/>
            <a:r>
              <a:rPr lang="en-US" b="1" dirty="0">
                <a:solidFill>
                  <a:prstClr val="black"/>
                </a:solidFill>
                <a:latin typeface="Franklin Gothic Book"/>
              </a:rPr>
              <a:t>Egg Harbor Township, NJ 08234</a:t>
            </a:r>
          </a:p>
          <a:p>
            <a:pPr algn="ctr"/>
            <a:r>
              <a:rPr lang="en-US" b="1" dirty="0">
                <a:solidFill>
                  <a:prstClr val="black"/>
                </a:solidFill>
                <a:latin typeface="Franklin Gothic Book"/>
              </a:rPr>
              <a:t>609-653-8400 x. </a:t>
            </a:r>
            <a:r>
              <a:rPr lang="en-US" b="1" dirty="0" smtClean="0">
                <a:solidFill>
                  <a:prstClr val="black"/>
                </a:solidFill>
                <a:latin typeface="Franklin Gothic Book"/>
              </a:rPr>
              <a:t>3237</a:t>
            </a:r>
            <a:endParaRPr lang="en-US" b="1" dirty="0">
              <a:solidFill>
                <a:prstClr val="black"/>
              </a:solidFill>
              <a:latin typeface="Franklin Gothic Book"/>
            </a:endParaRPr>
          </a:p>
          <a:p>
            <a:pPr algn="ctr"/>
            <a:r>
              <a:rPr lang="en-US" b="1" dirty="0">
                <a:solidFill>
                  <a:prstClr val="black"/>
                </a:solidFill>
                <a:latin typeface="Franklin Gothic Book"/>
              </a:rPr>
              <a:t>Cell Phone </a:t>
            </a:r>
            <a:r>
              <a:rPr lang="en-US" b="1" dirty="0" smtClean="0">
                <a:solidFill>
                  <a:prstClr val="black"/>
                </a:solidFill>
                <a:latin typeface="Franklin Gothic Book"/>
              </a:rPr>
              <a:t>609-402-5218</a:t>
            </a:r>
            <a:endParaRPr lang="en-US" b="1" dirty="0">
              <a:solidFill>
                <a:prstClr val="black"/>
              </a:solidFill>
              <a:latin typeface="Franklin Gothic Book"/>
            </a:endParaRPr>
          </a:p>
          <a:p>
            <a:pPr algn="ctr"/>
            <a:r>
              <a:rPr lang="en-US" b="1" dirty="0">
                <a:solidFill>
                  <a:prstClr val="black"/>
                </a:solidFill>
                <a:latin typeface="Franklin Gothic Book"/>
              </a:rPr>
              <a:t>Property Dedicated Fax 609-601-3192</a:t>
            </a:r>
          </a:p>
          <a:p>
            <a:pPr algn="ctr"/>
            <a:endParaRPr lang="en-US" b="1" dirty="0">
              <a:solidFill>
                <a:prstClr val="black"/>
              </a:solidFill>
              <a:latin typeface="Franklin Gothic Book"/>
            </a:endParaRPr>
          </a:p>
          <a:p>
            <a:pPr algn="ctr"/>
            <a:r>
              <a:rPr lang="en-US" b="1" dirty="0" smtClean="0">
                <a:solidFill>
                  <a:prstClr val="black"/>
                </a:solidFill>
                <a:latin typeface="Franklin Gothic Book"/>
              </a:rPr>
              <a:t>jlisciandri@qual-lynx.com</a:t>
            </a:r>
            <a:endParaRPr lang="en-US" b="1" dirty="0">
              <a:solidFill>
                <a:prstClr val="black"/>
              </a:solidFill>
              <a:latin typeface="Franklin Gothic Book"/>
            </a:endParaRPr>
          </a:p>
          <a:p>
            <a:pPr algn="ctr"/>
            <a:endParaRPr lang="en-US" b="1" dirty="0">
              <a:solidFill>
                <a:prstClr val="black"/>
              </a:solidFill>
              <a:latin typeface="Franklin Gothic Book"/>
            </a:endParaRPr>
          </a:p>
          <a:p>
            <a:pPr algn="ctr"/>
            <a:endParaRPr lang="en-US" b="1" dirty="0">
              <a:solidFill>
                <a:prstClr val="black"/>
              </a:solidFill>
              <a:latin typeface="Franklin Gothic Book"/>
            </a:endParaRPr>
          </a:p>
          <a:p>
            <a:pPr algn="ctr"/>
            <a:endParaRPr lang="en-US" b="1" dirty="0">
              <a:solidFill>
                <a:prstClr val="black"/>
              </a:solidFill>
              <a:latin typeface="Franklin Gothic Book"/>
            </a:endParaRPr>
          </a:p>
        </p:txBody>
      </p:sp>
      <p:sp>
        <p:nvSpPr>
          <p:cNvPr id="3" name="Rectangle 2"/>
          <p:cNvSpPr/>
          <p:nvPr/>
        </p:nvSpPr>
        <p:spPr>
          <a:xfrm>
            <a:off x="1005840" y="3733800"/>
            <a:ext cx="7086600" cy="738664"/>
          </a:xfrm>
          <a:prstGeom prst="rect">
            <a:avLst/>
          </a:prstGeom>
        </p:spPr>
        <p:txBody>
          <a:bodyPr wrap="square">
            <a:spAutoFit/>
          </a:bodyPr>
          <a:lstStyle/>
          <a:p>
            <a:pPr>
              <a:buFont typeface="Arial" pitchFamily="34" charset="0"/>
              <a:buChar char="•"/>
            </a:pPr>
            <a:r>
              <a:rPr lang="en-US" sz="1400" b="1" dirty="0" smtClean="0">
                <a:solidFill>
                  <a:prstClr val="black"/>
                </a:solidFill>
                <a:latin typeface="Franklin Gothic Book"/>
              </a:rPr>
              <a:t>Eileen </a:t>
            </a:r>
            <a:r>
              <a:rPr lang="en-US" sz="1400" b="1" dirty="0">
                <a:solidFill>
                  <a:prstClr val="black"/>
                </a:solidFill>
                <a:latin typeface="Franklin Gothic Book"/>
              </a:rPr>
              <a:t>Stasuk, Senior Property Adjuster	x2023	</a:t>
            </a:r>
            <a:r>
              <a:rPr lang="en-US" sz="1400" b="1" dirty="0">
                <a:solidFill>
                  <a:prstClr val="black"/>
                </a:solidFill>
                <a:latin typeface="Franklin Gothic Book"/>
                <a:hlinkClick r:id="rId2"/>
              </a:rPr>
              <a:t>estasuk@qual-lynx.com</a:t>
            </a:r>
            <a:endParaRPr lang="en-US" sz="1400" b="1" dirty="0">
              <a:solidFill>
                <a:prstClr val="black"/>
              </a:solidFill>
              <a:latin typeface="Franklin Gothic Book"/>
            </a:endParaRPr>
          </a:p>
          <a:p>
            <a:pPr>
              <a:buFont typeface="Arial" pitchFamily="34" charset="0"/>
              <a:buChar char="•"/>
            </a:pPr>
            <a:r>
              <a:rPr lang="en-US" sz="1400" b="1" dirty="0" smtClean="0">
                <a:solidFill>
                  <a:prstClr val="black"/>
                </a:solidFill>
                <a:latin typeface="Franklin Gothic Book"/>
              </a:rPr>
              <a:t>Jim Mercanto, </a:t>
            </a:r>
            <a:r>
              <a:rPr lang="en-US" sz="1400" b="1" dirty="0">
                <a:solidFill>
                  <a:prstClr val="black"/>
                </a:solidFill>
                <a:latin typeface="Franklin Gothic Book"/>
              </a:rPr>
              <a:t>Property Adjuster		x2102	</a:t>
            </a:r>
            <a:r>
              <a:rPr lang="en-US" sz="1400" b="1" dirty="0" smtClean="0">
                <a:solidFill>
                  <a:prstClr val="black"/>
                </a:solidFill>
                <a:latin typeface="Franklin Gothic Book"/>
                <a:hlinkClick r:id="rId3"/>
              </a:rPr>
              <a:t>jmercanto@qual-lynx.com</a:t>
            </a:r>
            <a:r>
              <a:rPr lang="en-US" sz="1400" b="1" dirty="0" smtClean="0">
                <a:solidFill>
                  <a:prstClr val="black"/>
                </a:solidFill>
                <a:latin typeface="Franklin Gothic Book"/>
              </a:rPr>
              <a:t> </a:t>
            </a:r>
            <a:endParaRPr lang="en-US" sz="1400" b="1" dirty="0">
              <a:solidFill>
                <a:prstClr val="black"/>
              </a:solidFill>
              <a:latin typeface="Franklin Gothic Book"/>
            </a:endParaRPr>
          </a:p>
          <a:p>
            <a:pPr>
              <a:buFont typeface="Arial" pitchFamily="34" charset="0"/>
              <a:buChar char="•"/>
            </a:pPr>
            <a:endParaRPr lang="en-US" sz="1400" b="1" dirty="0">
              <a:solidFill>
                <a:prstClr val="black"/>
              </a:solidFill>
              <a:latin typeface="Franklin Gothic Book"/>
            </a:endParaRPr>
          </a:p>
        </p:txBody>
      </p:sp>
      <p:pic>
        <p:nvPicPr>
          <p:cNvPr id="5122" name="Picture 2" descr="C:\Documents and Settings\ktschohl\Local Settings\Temporary Internet Files\Content.IE5\9HYUX5XQ\mom-on-phon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8742" y="1219200"/>
            <a:ext cx="2642857"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endParaRPr lang="en-US" dirty="0">
              <a:solidFill>
                <a:prstClr val="black">
                  <a:tint val="75000"/>
                </a:prstClr>
              </a:solidFill>
            </a:endParaRPr>
          </a:p>
        </p:txBody>
      </p:sp>
      <p:pic>
        <p:nvPicPr>
          <p:cNvPr id="11"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spTree>
    <p:extLst>
      <p:ext uri="{BB962C8B-B14F-4D97-AF65-F5344CB8AC3E}">
        <p14:creationId xmlns:p14="http://schemas.microsoft.com/office/powerpoint/2010/main" val="582028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US" dirty="0" smtClean="0"/>
              <a:t>Auto Liability</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Any Motor Vehicle Accident involving an insured vehicle which results in bodily injury and/or property damage to others or to a pedestrian</a:t>
            </a:r>
            <a:endParaRPr lang="en-US" dirty="0"/>
          </a:p>
        </p:txBody>
      </p:sp>
      <p:pic>
        <p:nvPicPr>
          <p:cNvPr id="5" name="Picture 7" descr="C:\Users\dlefever\AppData\Local\Microsoft\Windows\Temporary Internet Files\Content.Outlook\W5A2SWMS\funny-police-car-crash-Dunkin-Donuts-404x227.jpg"/>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3846"/>
          <a:stretch/>
        </p:blipFill>
        <p:spPr bwMode="auto">
          <a:xfrm>
            <a:off x="4782845" y="536564"/>
            <a:ext cx="4030881" cy="2264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tse1.mm.bing.net/th?&amp;id=OIP.Mffe0c58ce5ab2e2db8446f57a4bc824d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
            <a:ext cx="3536272" cy="2652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8"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0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09600" y="0"/>
            <a:ext cx="7772400" cy="1066800"/>
          </a:xfrm>
        </p:spPr>
        <p:txBody>
          <a:bodyPr/>
          <a:lstStyle/>
          <a:p>
            <a:r>
              <a:rPr lang="en-US" altLang="en-US" sz="5400"/>
              <a:t>Auto Liability</a:t>
            </a:r>
            <a:endParaRPr lang="en-US" altLang="en-US" sz="2800"/>
          </a:p>
        </p:txBody>
      </p:sp>
      <p:sp>
        <p:nvSpPr>
          <p:cNvPr id="291843" name="Rectangle 3"/>
          <p:cNvSpPr>
            <a:spLocks noChangeArrowheads="1"/>
          </p:cNvSpPr>
          <p:nvPr/>
        </p:nvSpPr>
        <p:spPr bwMode="auto">
          <a:xfrm>
            <a:off x="990600" y="3886200"/>
            <a:ext cx="4343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99"/>
              </a:buClr>
              <a:buChar char="•"/>
              <a:defRPr sz="2800">
                <a:solidFill>
                  <a:schemeClr val="tx1"/>
                </a:solidFill>
                <a:latin typeface="Times New Roman" pitchFamily="18" charset="0"/>
              </a:defRPr>
            </a:lvl1pPr>
            <a:lvl2pPr marL="742950" indent="-285750" algn="l">
              <a:spcBef>
                <a:spcPct val="20000"/>
              </a:spcBef>
              <a:buClr>
                <a:srgbClr val="000099"/>
              </a:buClr>
              <a:buChar char="–"/>
              <a:defRPr sz="2400">
                <a:solidFill>
                  <a:schemeClr val="tx1"/>
                </a:solidFill>
                <a:latin typeface="Times New Roman" pitchFamily="18" charset="0"/>
              </a:defRPr>
            </a:lvl2pPr>
            <a:lvl3pPr marL="1143000" indent="-228600" algn="l">
              <a:spcBef>
                <a:spcPct val="20000"/>
              </a:spcBef>
              <a:buClr>
                <a:srgbClr val="000099"/>
              </a:buClr>
              <a:buChar char="•"/>
              <a:defRPr sz="2000">
                <a:solidFill>
                  <a:schemeClr val="tx1"/>
                </a:solidFill>
                <a:latin typeface="Times New Roman" pitchFamily="18" charset="0"/>
              </a:defRPr>
            </a:lvl3pPr>
            <a:lvl4pPr marL="1600200" indent="-228600" algn="l">
              <a:spcBef>
                <a:spcPct val="20000"/>
              </a:spcBef>
              <a:buClr>
                <a:srgbClr val="000099"/>
              </a:buClr>
              <a:buChar char="–"/>
              <a:defRPr>
                <a:solidFill>
                  <a:schemeClr val="tx1"/>
                </a:solidFill>
                <a:latin typeface="Times New Roman" pitchFamily="18" charset="0"/>
              </a:defRPr>
            </a:lvl4pPr>
            <a:lvl5pPr marL="2057400" indent="-228600" algn="l">
              <a:spcBef>
                <a:spcPct val="20000"/>
              </a:spcBef>
              <a:buClr>
                <a:srgbClr val="000099"/>
              </a:buClr>
              <a:buChar char="»"/>
              <a:defRPr>
                <a:solidFill>
                  <a:schemeClr val="tx1"/>
                </a:solidFill>
                <a:latin typeface="Times New Roman" pitchFamily="18" charset="0"/>
              </a:defRPr>
            </a:lvl5pPr>
            <a:lvl6pPr marL="2514600" indent="-228600" eaLnBrk="0" fontAlgn="base" hangingPunct="0">
              <a:spcBef>
                <a:spcPct val="20000"/>
              </a:spcBef>
              <a:spcAft>
                <a:spcPct val="0"/>
              </a:spcAft>
              <a:buClr>
                <a:srgbClr val="000099"/>
              </a:buClr>
              <a:buChar char="»"/>
              <a:defRPr>
                <a:solidFill>
                  <a:schemeClr val="tx1"/>
                </a:solidFill>
                <a:latin typeface="Times New Roman" pitchFamily="18" charset="0"/>
              </a:defRPr>
            </a:lvl6pPr>
            <a:lvl7pPr marL="2971800" indent="-228600" eaLnBrk="0" fontAlgn="base" hangingPunct="0">
              <a:spcBef>
                <a:spcPct val="20000"/>
              </a:spcBef>
              <a:spcAft>
                <a:spcPct val="0"/>
              </a:spcAft>
              <a:buClr>
                <a:srgbClr val="000099"/>
              </a:buClr>
              <a:buChar char="»"/>
              <a:defRPr>
                <a:solidFill>
                  <a:schemeClr val="tx1"/>
                </a:solidFill>
                <a:latin typeface="Times New Roman" pitchFamily="18" charset="0"/>
              </a:defRPr>
            </a:lvl7pPr>
            <a:lvl8pPr marL="3429000" indent="-228600" eaLnBrk="0" fontAlgn="base" hangingPunct="0">
              <a:spcBef>
                <a:spcPct val="20000"/>
              </a:spcBef>
              <a:spcAft>
                <a:spcPct val="0"/>
              </a:spcAft>
              <a:buClr>
                <a:srgbClr val="000099"/>
              </a:buClr>
              <a:buChar char="»"/>
              <a:defRPr>
                <a:solidFill>
                  <a:schemeClr val="tx1"/>
                </a:solidFill>
                <a:latin typeface="Times New Roman" pitchFamily="18" charset="0"/>
              </a:defRPr>
            </a:lvl8pPr>
            <a:lvl9pPr marL="3886200" indent="-228600" eaLnBrk="0" fontAlgn="base" hangingPunct="0">
              <a:spcBef>
                <a:spcPct val="20000"/>
              </a:spcBef>
              <a:spcAft>
                <a:spcPct val="0"/>
              </a:spcAft>
              <a:buClr>
                <a:srgbClr val="000099"/>
              </a:buClr>
              <a:buChar char="»"/>
              <a:defRPr>
                <a:solidFill>
                  <a:schemeClr val="tx1"/>
                </a:solidFill>
                <a:latin typeface="Times New Roman" pitchFamily="18" charset="0"/>
              </a:defRPr>
            </a:lvl9pPr>
          </a:lstStyle>
          <a:p>
            <a:pPr>
              <a:buFontTx/>
              <a:buNone/>
            </a:pPr>
            <a:endParaRPr lang="en-US" altLang="en-US" b="0"/>
          </a:p>
        </p:txBody>
      </p:sp>
      <p:sp>
        <p:nvSpPr>
          <p:cNvPr id="291844" name="Text Box 4"/>
          <p:cNvSpPr txBox="1">
            <a:spLocks noChangeArrowheads="1"/>
          </p:cNvSpPr>
          <p:nvPr/>
        </p:nvSpPr>
        <p:spPr bwMode="auto">
          <a:xfrm>
            <a:off x="533400" y="5057486"/>
            <a:ext cx="396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t>Refer to JIF Coverage Documents for complete description of coverage</a:t>
            </a:r>
          </a:p>
        </p:txBody>
      </p:sp>
      <p:sp>
        <p:nvSpPr>
          <p:cNvPr id="291845" name="Rectangle 5"/>
          <p:cNvSpPr>
            <a:spLocks noGrp="1" noChangeArrowheads="1"/>
          </p:cNvSpPr>
          <p:nvPr>
            <p:ph type="body" sz="half" idx="2"/>
          </p:nvPr>
        </p:nvSpPr>
        <p:spPr>
          <a:xfrm>
            <a:off x="533400" y="1371600"/>
            <a:ext cx="7848600" cy="4114800"/>
          </a:xfrm>
        </p:spPr>
        <p:txBody>
          <a:bodyPr/>
          <a:lstStyle/>
          <a:p>
            <a:r>
              <a:rPr lang="en-US" altLang="en-US"/>
              <a:t>Municipal vehicle accident that causes:</a:t>
            </a:r>
          </a:p>
          <a:p>
            <a:pPr lvl="1"/>
            <a:r>
              <a:rPr lang="en-US" altLang="en-US"/>
              <a:t>Injury to others</a:t>
            </a:r>
          </a:p>
          <a:p>
            <a:pPr lvl="1"/>
            <a:r>
              <a:rPr lang="en-US" altLang="en-US"/>
              <a:t>Damage to another’s vehicle</a:t>
            </a:r>
          </a:p>
          <a:p>
            <a:pPr lvl="1"/>
            <a:r>
              <a:rPr lang="en-US" altLang="en-US"/>
              <a:t>Damage to property of others</a:t>
            </a:r>
          </a:p>
        </p:txBody>
      </p:sp>
      <p:pic>
        <p:nvPicPr>
          <p:cNvPr id="291846" name="Picture 6" descr="MC90015435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430588"/>
            <a:ext cx="4097338" cy="2625725"/>
          </a:xfrm>
          <a:prstGeom prst="rect">
            <a:avLst/>
          </a:prstGeom>
          <a:noFill/>
          <a:extLst>
            <a:ext uri="{909E8E84-426E-40DD-AFC4-6F175D3DCCD1}">
              <a14:hiddenFill xmlns:a14="http://schemas.microsoft.com/office/drawing/2010/main">
                <a:solidFill>
                  <a:srgbClr val="FFFFFF"/>
                </a:solidFill>
              </a14:hiddenFill>
            </a:ext>
          </a:extLst>
        </p:spPr>
      </p:pic>
      <p:sp>
        <p:nvSpPr>
          <p:cNvPr id="291847" name="Text Box 7"/>
          <p:cNvSpPr txBox="1">
            <a:spLocks noChangeArrowheads="1"/>
          </p:cNvSpPr>
          <p:nvPr/>
        </p:nvSpPr>
        <p:spPr bwMode="auto">
          <a:xfrm>
            <a:off x="533400" y="4038598"/>
            <a:ext cx="3033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solidFill>
                  <a:srgbClr val="FF3300"/>
                </a:solidFill>
              </a:rPr>
              <a:t>Damage to your own vehicle and employee injuries are reported separately.</a:t>
            </a:r>
          </a:p>
        </p:txBody>
      </p:sp>
      <p:pic>
        <p:nvPicPr>
          <p:cNvPr id="8" name="Picture 7"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9"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2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1847"/>
                                        </p:tgtEl>
                                        <p:attrNameLst>
                                          <p:attrName>style.visibility</p:attrName>
                                        </p:attrNameLst>
                                      </p:cBhvr>
                                      <p:to>
                                        <p:strVal val="visible"/>
                                      </p:to>
                                    </p:set>
                                    <p:anim calcmode="lin" valueType="num">
                                      <p:cBhvr additive="base">
                                        <p:cTn id="23" dur="1000" fill="hold"/>
                                        <p:tgtEl>
                                          <p:spTgt spid="291847"/>
                                        </p:tgtEl>
                                        <p:attrNameLst>
                                          <p:attrName>ppt_x</p:attrName>
                                        </p:attrNameLst>
                                      </p:cBhvr>
                                      <p:tavLst>
                                        <p:tav tm="0">
                                          <p:val>
                                            <p:strVal val="#ppt_x"/>
                                          </p:val>
                                        </p:tav>
                                        <p:tav tm="100000">
                                          <p:val>
                                            <p:strVal val="#ppt_x"/>
                                          </p:val>
                                        </p:tav>
                                      </p:tavLst>
                                    </p:anim>
                                    <p:anim calcmode="lin" valueType="num">
                                      <p:cBhvr additive="base">
                                        <p:cTn id="24" dur="1000" fill="hold"/>
                                        <p:tgtEl>
                                          <p:spTgt spid="291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build="p" bldLvl="2"/>
      <p:bldP spid="2918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762000" y="228600"/>
            <a:ext cx="7772400" cy="1143000"/>
          </a:xfrm>
        </p:spPr>
        <p:txBody>
          <a:bodyPr/>
          <a:lstStyle/>
          <a:p>
            <a:r>
              <a:rPr lang="en-US" altLang="en-US"/>
              <a:t>At The Scene</a:t>
            </a:r>
          </a:p>
        </p:txBody>
      </p:sp>
      <p:sp>
        <p:nvSpPr>
          <p:cNvPr id="385027" name="Rectangle 3"/>
          <p:cNvSpPr>
            <a:spLocks noGrp="1" noChangeArrowheads="1"/>
          </p:cNvSpPr>
          <p:nvPr>
            <p:ph type="body" idx="1"/>
          </p:nvPr>
        </p:nvSpPr>
        <p:spPr>
          <a:xfrm>
            <a:off x="685800" y="1981200"/>
            <a:ext cx="8229600" cy="4114800"/>
          </a:xfrm>
        </p:spPr>
        <p:txBody>
          <a:bodyPr/>
          <a:lstStyle/>
          <a:p>
            <a:r>
              <a:rPr lang="en-US" altLang="en-US" dirty="0"/>
              <a:t>NEVER admit liability</a:t>
            </a:r>
          </a:p>
          <a:p>
            <a:r>
              <a:rPr lang="en-US" altLang="en-US" dirty="0" smtClean="0"/>
              <a:t>Advise will send claim </a:t>
            </a:r>
            <a:r>
              <a:rPr lang="en-US" altLang="en-US" dirty="0"/>
              <a:t>into our insurance company</a:t>
            </a:r>
          </a:p>
          <a:p>
            <a:r>
              <a:rPr lang="en-US" altLang="en-US" dirty="0"/>
              <a:t>Gather information at the </a:t>
            </a:r>
            <a:r>
              <a:rPr lang="en-US" altLang="en-US" dirty="0" smtClean="0"/>
              <a:t>scene</a:t>
            </a:r>
            <a:endParaRPr lang="en-US" altLang="en-US" dirty="0"/>
          </a:p>
        </p:txBody>
      </p:sp>
      <p:pic>
        <p:nvPicPr>
          <p:cNvPr id="385028" name="Picture 4" descr="MC90023258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259263"/>
            <a:ext cx="3878263" cy="2119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444964"/>
            <a:ext cx="1531335" cy="33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09600" y="0"/>
            <a:ext cx="7848600" cy="838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r>
              <a:rPr lang="en-US" altLang="en-US" sz="5400" b="1">
                <a:solidFill>
                  <a:schemeClr val="accent2"/>
                </a:solidFill>
              </a:rPr>
              <a:t>General Liability</a:t>
            </a:r>
            <a:endParaRPr lang="en-US" altLang="en-US" sz="2800" b="1">
              <a:solidFill>
                <a:schemeClr val="accent2"/>
              </a:solidFill>
            </a:endParaRPr>
          </a:p>
        </p:txBody>
      </p:sp>
      <p:sp>
        <p:nvSpPr>
          <p:cNvPr id="302083" name="Rectangle 3"/>
          <p:cNvSpPr>
            <a:spLocks noGrp="1" noChangeArrowheads="1"/>
          </p:cNvSpPr>
          <p:nvPr>
            <p:ph type="body" sz="half" idx="1"/>
          </p:nvPr>
        </p:nvSpPr>
        <p:spPr>
          <a:xfrm>
            <a:off x="228600" y="6324600"/>
            <a:ext cx="89154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Tx/>
              <a:buNone/>
            </a:pPr>
            <a:r>
              <a:rPr lang="en-US" altLang="en-US" sz="2800"/>
              <a:t>Injuries or property damage to members of the public</a:t>
            </a:r>
          </a:p>
        </p:txBody>
      </p:sp>
      <p:sp>
        <p:nvSpPr>
          <p:cNvPr id="302084" name="Text Box 4"/>
          <p:cNvSpPr txBox="1">
            <a:spLocks noChangeArrowheads="1"/>
          </p:cNvSpPr>
          <p:nvPr/>
        </p:nvSpPr>
        <p:spPr bwMode="auto">
          <a:xfrm rot="-1257115">
            <a:off x="228600" y="2057400"/>
            <a:ext cx="374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a:t>Police &amp; Fire Operations</a:t>
            </a:r>
          </a:p>
        </p:txBody>
      </p:sp>
      <p:sp>
        <p:nvSpPr>
          <p:cNvPr id="302085" name="Text Box 5"/>
          <p:cNvSpPr txBox="1">
            <a:spLocks noChangeArrowheads="1"/>
          </p:cNvSpPr>
          <p:nvPr/>
        </p:nvSpPr>
        <p:spPr bwMode="auto">
          <a:xfrm rot="-1682451">
            <a:off x="6129338" y="5486400"/>
            <a:ext cx="3014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t>Maintenance Activities</a:t>
            </a:r>
          </a:p>
        </p:txBody>
      </p:sp>
      <p:sp>
        <p:nvSpPr>
          <p:cNvPr id="302086" name="Text Box 6"/>
          <p:cNvSpPr txBox="1">
            <a:spLocks noChangeArrowheads="1"/>
          </p:cNvSpPr>
          <p:nvPr/>
        </p:nvSpPr>
        <p:spPr bwMode="auto">
          <a:xfrm rot="23582904">
            <a:off x="0" y="5410200"/>
            <a:ext cx="2581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a:t>Road Conditions</a:t>
            </a:r>
          </a:p>
        </p:txBody>
      </p:sp>
      <p:sp>
        <p:nvSpPr>
          <p:cNvPr id="302087" name="Text Box 7"/>
          <p:cNvSpPr txBox="1">
            <a:spLocks noChangeArrowheads="1"/>
          </p:cNvSpPr>
          <p:nvPr/>
        </p:nvSpPr>
        <p:spPr bwMode="auto">
          <a:xfrm rot="1674598">
            <a:off x="6934200" y="2286000"/>
            <a:ext cx="1962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0"/>
              <a:t>Playgrounds</a:t>
            </a:r>
          </a:p>
        </p:txBody>
      </p:sp>
      <p:graphicFrame>
        <p:nvGraphicFramePr>
          <p:cNvPr id="302088" name="Object 8">
            <a:hlinkClick r:id="" action="ppaction://ole?verb=0"/>
          </p:cNvPr>
          <p:cNvGraphicFramePr>
            <a:graphicFrameLocks/>
          </p:cNvGraphicFramePr>
          <p:nvPr/>
        </p:nvGraphicFramePr>
        <p:xfrm>
          <a:off x="1905000" y="2819400"/>
          <a:ext cx="1600200" cy="2057400"/>
        </p:xfrm>
        <a:graphic>
          <a:graphicData uri="http://schemas.openxmlformats.org/presentationml/2006/ole">
            <mc:AlternateContent xmlns:mc="http://schemas.openxmlformats.org/markup-compatibility/2006">
              <mc:Choice xmlns:v="urn:schemas-microsoft-com:vml" Requires="v">
                <p:oleObj spid="_x0000_s7194" name="Clip" r:id="rId3" imgW="1100520" imgH="1821960" progId="MS_ClipArt_Gallery.2">
                  <p:embed/>
                </p:oleObj>
              </mc:Choice>
              <mc:Fallback>
                <p:oleObj name="Clip" r:id="rId3" imgW="1100520" imgH="18219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19400"/>
                        <a:ext cx="1600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9" name="Object 9">
            <a:hlinkClick r:id="" action="ppaction://ole?verb=0"/>
          </p:cNvPr>
          <p:cNvGraphicFramePr>
            <a:graphicFrameLocks/>
          </p:cNvGraphicFramePr>
          <p:nvPr/>
        </p:nvGraphicFramePr>
        <p:xfrm>
          <a:off x="3657600" y="4038600"/>
          <a:ext cx="3276600" cy="2133600"/>
        </p:xfrm>
        <a:graphic>
          <a:graphicData uri="http://schemas.openxmlformats.org/presentationml/2006/ole">
            <mc:AlternateContent xmlns:mc="http://schemas.openxmlformats.org/markup-compatibility/2006">
              <mc:Choice xmlns:v="urn:schemas-microsoft-com:vml" Requires="v">
                <p:oleObj spid="_x0000_s7195" name="Clip" r:id="rId5" imgW="5862600" imgH="3921120" progId="MS_ClipArt_Gallery.2">
                  <p:embed/>
                </p:oleObj>
              </mc:Choice>
              <mc:Fallback>
                <p:oleObj name="Clip" r:id="rId5" imgW="5862600" imgH="392112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038600"/>
                        <a:ext cx="3276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0" name="Object 10">
            <a:hlinkClick r:id="" action="ppaction://ole?verb=0"/>
          </p:cNvPr>
          <p:cNvGraphicFramePr>
            <a:graphicFrameLocks noGrp="1"/>
          </p:cNvGraphicFramePr>
          <p:nvPr>
            <p:ph type="clipArt" sz="half" idx="2"/>
          </p:nvPr>
        </p:nvGraphicFramePr>
        <p:xfrm>
          <a:off x="685800" y="3429000"/>
          <a:ext cx="835025" cy="1606550"/>
        </p:xfrm>
        <a:graphic>
          <a:graphicData uri="http://schemas.openxmlformats.org/presentationml/2006/ole">
            <mc:AlternateContent xmlns:mc="http://schemas.openxmlformats.org/markup-compatibility/2006">
              <mc:Choice xmlns:v="urn:schemas-microsoft-com:vml" Requires="v">
                <p:oleObj spid="_x0000_s7196" name="Clip" r:id="rId7" imgW="1774800" imgH="3168360" progId="MS_ClipArt_Gallery.2">
                  <p:embed/>
                </p:oleObj>
              </mc:Choice>
              <mc:Fallback>
                <p:oleObj name="Clip" r:id="rId7" imgW="1774800" imgH="316836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429000"/>
                        <a:ext cx="83502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1" name="Object 11"/>
          <p:cNvGraphicFramePr>
            <a:graphicFrameLocks noChangeAspect="1"/>
          </p:cNvGraphicFramePr>
          <p:nvPr/>
        </p:nvGraphicFramePr>
        <p:xfrm>
          <a:off x="6172200" y="2590800"/>
          <a:ext cx="2362200" cy="2060575"/>
        </p:xfrm>
        <a:graphic>
          <a:graphicData uri="http://schemas.openxmlformats.org/presentationml/2006/ole">
            <mc:AlternateContent xmlns:mc="http://schemas.openxmlformats.org/markup-compatibility/2006">
              <mc:Choice xmlns:v="urn:schemas-microsoft-com:vml" Requires="v">
                <p:oleObj spid="_x0000_s7197" name="Clip" r:id="rId9" imgW="3974400" imgH="3468960" progId="MS_ClipArt_Gallery.2">
                  <p:embed/>
                </p:oleObj>
              </mc:Choice>
              <mc:Fallback>
                <p:oleObj name="Clip" r:id="rId9" imgW="3974400" imgH="346896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590800"/>
                        <a:ext cx="2362200" cy="206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2092" name="Text Box 12"/>
          <p:cNvSpPr txBox="1">
            <a:spLocks noChangeArrowheads="1"/>
          </p:cNvSpPr>
          <p:nvPr/>
        </p:nvSpPr>
        <p:spPr bwMode="auto">
          <a:xfrm rot="-1750178">
            <a:off x="3962400" y="3962400"/>
            <a:ext cx="180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t>Trips &amp; Falls</a:t>
            </a:r>
          </a:p>
        </p:txBody>
      </p:sp>
      <p:pic>
        <p:nvPicPr>
          <p:cNvPr id="302093" name="Picture 13" descr="SO00427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8600" y="1600200"/>
            <a:ext cx="1319213" cy="1447800"/>
          </a:xfrm>
          <a:prstGeom prst="rect">
            <a:avLst/>
          </a:prstGeom>
          <a:noFill/>
          <a:extLst>
            <a:ext uri="{909E8E84-426E-40DD-AFC4-6F175D3DCCD1}">
              <a14:hiddenFill xmlns:a14="http://schemas.microsoft.com/office/drawing/2010/main">
                <a:solidFill>
                  <a:srgbClr val="FFFFFF"/>
                </a:solidFill>
              </a14:hiddenFill>
            </a:ext>
          </a:extLst>
        </p:spPr>
      </p:pic>
      <p:sp>
        <p:nvSpPr>
          <p:cNvPr id="302094" name="Text Box 14"/>
          <p:cNvSpPr txBox="1">
            <a:spLocks noChangeArrowheads="1"/>
          </p:cNvSpPr>
          <p:nvPr/>
        </p:nvSpPr>
        <p:spPr bwMode="auto">
          <a:xfrm>
            <a:off x="3810000" y="3048000"/>
            <a:ext cx="1984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t>Special Events</a:t>
            </a:r>
          </a:p>
        </p:txBody>
      </p:sp>
      <p:sp>
        <p:nvSpPr>
          <p:cNvPr id="302095" name="Text Box 15"/>
          <p:cNvSpPr txBox="1">
            <a:spLocks noChangeArrowheads="1"/>
          </p:cNvSpPr>
          <p:nvPr/>
        </p:nvSpPr>
        <p:spPr bwMode="auto">
          <a:xfrm>
            <a:off x="457200" y="838200"/>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FF3300"/>
                </a:solidFill>
              </a:rPr>
              <a:t>Refer to JIF Coverage Documents for complete description  of coverage</a:t>
            </a:r>
          </a:p>
        </p:txBody>
      </p:sp>
    </p:spTree>
    <p:extLst>
      <p:ext uri="{BB962C8B-B14F-4D97-AF65-F5344CB8AC3E}">
        <p14:creationId xmlns:p14="http://schemas.microsoft.com/office/powerpoint/2010/main" val="426551843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02092"/>
                                        </p:tgtEl>
                                        <p:attrNameLst>
                                          <p:attrName>style.visibility</p:attrName>
                                        </p:attrNameLst>
                                      </p:cBhvr>
                                      <p:to>
                                        <p:strVal val="visible"/>
                                      </p:to>
                                    </p:set>
                                    <p:anim calcmode="lin" valueType="num">
                                      <p:cBhvr>
                                        <p:cTn id="7" dur="500" fill="hold"/>
                                        <p:tgtEl>
                                          <p:spTgt spid="302092"/>
                                        </p:tgtEl>
                                        <p:attrNameLst>
                                          <p:attrName>ppt_w</p:attrName>
                                        </p:attrNameLst>
                                      </p:cBhvr>
                                      <p:tavLst>
                                        <p:tav tm="0">
                                          <p:val>
                                            <p:fltVal val="0"/>
                                          </p:val>
                                        </p:tav>
                                        <p:tav tm="100000">
                                          <p:val>
                                            <p:strVal val="#ppt_w"/>
                                          </p:val>
                                        </p:tav>
                                      </p:tavLst>
                                    </p:anim>
                                    <p:anim calcmode="lin" valueType="num">
                                      <p:cBhvr>
                                        <p:cTn id="8" dur="500" fill="hold"/>
                                        <p:tgtEl>
                                          <p:spTgt spid="302092"/>
                                        </p:tgtEl>
                                        <p:attrNameLst>
                                          <p:attrName>ppt_h</p:attrName>
                                        </p:attrNameLst>
                                      </p:cBhvr>
                                      <p:tavLst>
                                        <p:tav tm="0">
                                          <p:val>
                                            <p:fltVal val="0"/>
                                          </p:val>
                                        </p:tav>
                                        <p:tav tm="100000">
                                          <p:val>
                                            <p:strVal val="#ppt_h"/>
                                          </p:val>
                                        </p:tav>
                                      </p:tavLst>
                                    </p:anim>
                                    <p:anim calcmode="lin" valueType="num">
                                      <p:cBhvr>
                                        <p:cTn id="9" dur="500" fill="hold"/>
                                        <p:tgtEl>
                                          <p:spTgt spid="302092"/>
                                        </p:tgtEl>
                                        <p:attrNameLst>
                                          <p:attrName>ppt_x</p:attrName>
                                        </p:attrNameLst>
                                      </p:cBhvr>
                                      <p:tavLst>
                                        <p:tav tm="0">
                                          <p:val>
                                            <p:fltVal val="0.5"/>
                                          </p:val>
                                        </p:tav>
                                        <p:tav tm="100000">
                                          <p:val>
                                            <p:strVal val="#ppt_x"/>
                                          </p:val>
                                        </p:tav>
                                      </p:tavLst>
                                    </p:anim>
                                    <p:anim calcmode="lin" valueType="num">
                                      <p:cBhvr>
                                        <p:cTn id="10" dur="500" fill="hold"/>
                                        <p:tgtEl>
                                          <p:spTgt spid="30209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02084"/>
                                        </p:tgtEl>
                                        <p:attrNameLst>
                                          <p:attrName>style.visibility</p:attrName>
                                        </p:attrNameLst>
                                      </p:cBhvr>
                                      <p:to>
                                        <p:strVal val="visible"/>
                                      </p:to>
                                    </p:set>
                                    <p:anim calcmode="lin" valueType="num">
                                      <p:cBhvr additive="base">
                                        <p:cTn id="15" dur="500" fill="hold"/>
                                        <p:tgtEl>
                                          <p:spTgt spid="302084"/>
                                        </p:tgtEl>
                                        <p:attrNameLst>
                                          <p:attrName>ppt_x</p:attrName>
                                        </p:attrNameLst>
                                      </p:cBhvr>
                                      <p:tavLst>
                                        <p:tav tm="0">
                                          <p:val>
                                            <p:strVal val="0-#ppt_w/2"/>
                                          </p:val>
                                        </p:tav>
                                        <p:tav tm="100000">
                                          <p:val>
                                            <p:strVal val="#ppt_x"/>
                                          </p:val>
                                        </p:tav>
                                      </p:tavLst>
                                    </p:anim>
                                    <p:anim calcmode="lin" valueType="num">
                                      <p:cBhvr additive="base">
                                        <p:cTn id="16" dur="500" fill="hold"/>
                                        <p:tgtEl>
                                          <p:spTgt spid="30208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2085"/>
                                        </p:tgtEl>
                                        <p:attrNameLst>
                                          <p:attrName>style.visibility</p:attrName>
                                        </p:attrNameLst>
                                      </p:cBhvr>
                                      <p:to>
                                        <p:strVal val="visible"/>
                                      </p:to>
                                    </p:set>
                                    <p:anim calcmode="lin" valueType="num">
                                      <p:cBhvr additive="base">
                                        <p:cTn id="21" dur="500" fill="hold"/>
                                        <p:tgtEl>
                                          <p:spTgt spid="302085"/>
                                        </p:tgtEl>
                                        <p:attrNameLst>
                                          <p:attrName>ppt_x</p:attrName>
                                        </p:attrNameLst>
                                      </p:cBhvr>
                                      <p:tavLst>
                                        <p:tav tm="0">
                                          <p:val>
                                            <p:strVal val="1+#ppt_w/2"/>
                                          </p:val>
                                        </p:tav>
                                        <p:tav tm="100000">
                                          <p:val>
                                            <p:strVal val="#ppt_x"/>
                                          </p:val>
                                        </p:tav>
                                      </p:tavLst>
                                    </p:anim>
                                    <p:anim calcmode="lin" valueType="num">
                                      <p:cBhvr additive="base">
                                        <p:cTn id="22" dur="500" fill="hold"/>
                                        <p:tgtEl>
                                          <p:spTgt spid="30208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2086"/>
                                        </p:tgtEl>
                                        <p:attrNameLst>
                                          <p:attrName>style.visibility</p:attrName>
                                        </p:attrNameLst>
                                      </p:cBhvr>
                                      <p:to>
                                        <p:strVal val="visible"/>
                                      </p:to>
                                    </p:set>
                                    <p:anim calcmode="lin" valueType="num">
                                      <p:cBhvr additive="base">
                                        <p:cTn id="27" dur="500" fill="hold"/>
                                        <p:tgtEl>
                                          <p:spTgt spid="302086"/>
                                        </p:tgtEl>
                                        <p:attrNameLst>
                                          <p:attrName>ppt_x</p:attrName>
                                        </p:attrNameLst>
                                      </p:cBhvr>
                                      <p:tavLst>
                                        <p:tav tm="0">
                                          <p:val>
                                            <p:strVal val="0-#ppt_w/2"/>
                                          </p:val>
                                        </p:tav>
                                        <p:tav tm="100000">
                                          <p:val>
                                            <p:strVal val="#ppt_x"/>
                                          </p:val>
                                        </p:tav>
                                      </p:tavLst>
                                    </p:anim>
                                    <p:anim calcmode="lin" valueType="num">
                                      <p:cBhvr additive="base">
                                        <p:cTn id="28" dur="500" fill="hold"/>
                                        <p:tgtEl>
                                          <p:spTgt spid="30208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302087"/>
                                        </p:tgtEl>
                                        <p:attrNameLst>
                                          <p:attrName>style.visibility</p:attrName>
                                        </p:attrNameLst>
                                      </p:cBhvr>
                                      <p:to>
                                        <p:strVal val="visible"/>
                                      </p:to>
                                    </p:set>
                                    <p:anim calcmode="lin" valueType="num">
                                      <p:cBhvr additive="base">
                                        <p:cTn id="33" dur="500" fill="hold"/>
                                        <p:tgtEl>
                                          <p:spTgt spid="302087"/>
                                        </p:tgtEl>
                                        <p:attrNameLst>
                                          <p:attrName>ppt_x</p:attrName>
                                        </p:attrNameLst>
                                      </p:cBhvr>
                                      <p:tavLst>
                                        <p:tav tm="0">
                                          <p:val>
                                            <p:strVal val="1+#ppt_w/2"/>
                                          </p:val>
                                        </p:tav>
                                        <p:tav tm="100000">
                                          <p:val>
                                            <p:strVal val="#ppt_x"/>
                                          </p:val>
                                        </p:tav>
                                      </p:tavLst>
                                    </p:anim>
                                    <p:anim calcmode="lin" valueType="num">
                                      <p:cBhvr additive="base">
                                        <p:cTn id="34" dur="500" fill="hold"/>
                                        <p:tgtEl>
                                          <p:spTgt spid="3020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utoUpdateAnimBg="0"/>
      <p:bldP spid="302085" grpId="0" autoUpdateAnimBg="0"/>
      <p:bldP spid="302086" grpId="0" autoUpdateAnimBg="0"/>
      <p:bldP spid="302087" grpId="0" autoUpdateAnimBg="0"/>
      <p:bldP spid="30209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dirty="0" smtClean="0"/>
              <a:t> General Liability Claims</a:t>
            </a:r>
            <a:endParaRPr lang="en-US" dirty="0"/>
          </a:p>
        </p:txBody>
      </p:sp>
      <p:sp>
        <p:nvSpPr>
          <p:cNvPr id="3" name="Content Placeholder 2"/>
          <p:cNvSpPr>
            <a:spLocks noGrp="1"/>
          </p:cNvSpPr>
          <p:nvPr>
            <p:ph idx="1"/>
          </p:nvPr>
        </p:nvSpPr>
        <p:spPr>
          <a:xfrm>
            <a:off x="457200" y="1752600"/>
            <a:ext cx="8229600" cy="4343400"/>
          </a:xfrm>
        </p:spPr>
        <p:txBody>
          <a:bodyPr/>
          <a:lstStyle/>
          <a:p>
            <a:pPr marL="800100" algn="just">
              <a:lnSpc>
                <a:spcPct val="80000"/>
              </a:lnSpc>
              <a:buFont typeface="Wingdings" pitchFamily="2" charset="2"/>
              <a:buChar char="Ø"/>
              <a:defRPr/>
            </a:pPr>
            <a:endParaRPr lang="en-US" sz="2000" dirty="0" smtClean="0"/>
          </a:p>
          <a:p>
            <a:pPr marL="800100" algn="just">
              <a:lnSpc>
                <a:spcPct val="80000"/>
              </a:lnSpc>
              <a:buFont typeface="Wingdings" pitchFamily="2" charset="2"/>
              <a:buChar char="Ø"/>
              <a:defRPr/>
            </a:pPr>
            <a:r>
              <a:rPr lang="en-US" sz="2000" dirty="0" smtClean="0"/>
              <a:t>Trip/slip – falls (anywhere) resulting in bodily injury or property damage</a:t>
            </a:r>
          </a:p>
          <a:p>
            <a:pPr marL="800100" algn="just">
              <a:lnSpc>
                <a:spcPct val="80000"/>
              </a:lnSpc>
              <a:buFont typeface="Wingdings" pitchFamily="2" charset="2"/>
              <a:buChar char="Ø"/>
              <a:defRPr/>
            </a:pPr>
            <a:r>
              <a:rPr lang="en-US" sz="2000" dirty="0" smtClean="0"/>
              <a:t>Police cases; excessive force, false arrest, wrongful detention</a:t>
            </a:r>
          </a:p>
          <a:p>
            <a:pPr marL="800100" algn="just">
              <a:lnSpc>
                <a:spcPct val="80000"/>
              </a:lnSpc>
              <a:buFont typeface="Wingdings" pitchFamily="2" charset="2"/>
              <a:buChar char="Ø"/>
              <a:defRPr/>
            </a:pPr>
            <a:r>
              <a:rPr lang="en-US" sz="2000" dirty="0" smtClean="0"/>
              <a:t>Highway accidents not involving an insured vehicle (i.e. pothole claims, motor vehicle accidents due to weather or alleged road conditions)</a:t>
            </a:r>
          </a:p>
          <a:p>
            <a:pPr marL="800100" algn="just">
              <a:lnSpc>
                <a:spcPct val="80000"/>
              </a:lnSpc>
              <a:buFont typeface="Wingdings" pitchFamily="2" charset="2"/>
              <a:buChar char="Ø"/>
              <a:defRPr/>
            </a:pPr>
            <a:r>
              <a:rPr lang="en-US" sz="2000" dirty="0" smtClean="0"/>
              <a:t>Improper signage or View obstructions</a:t>
            </a:r>
          </a:p>
          <a:p>
            <a:pPr marL="800100" algn="just">
              <a:lnSpc>
                <a:spcPct val="80000"/>
              </a:lnSpc>
              <a:buFont typeface="Wingdings" pitchFamily="2" charset="2"/>
              <a:buNone/>
              <a:defRPr/>
            </a:pPr>
            <a:endParaRPr lang="en-US" sz="2000" dirty="0" smtClean="0"/>
          </a:p>
          <a:p>
            <a:pPr>
              <a:defRPr/>
            </a:pPr>
            <a:endParaRPr lang="en-US" dirty="0"/>
          </a:p>
        </p:txBody>
      </p:sp>
      <p:pic>
        <p:nvPicPr>
          <p:cNvPr id="4" name="Picture 6" descr="C:\Users\dlefever\AppData\Local\Microsoft\Windows\Temporary Internet Files\Content.Outlook\W5A2SWMS\family_fun_boardwal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0999"/>
            <a:ext cx="3581400" cy="2393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se1.mm.bing.net/th?&amp;id=OIP.M6143383a3867e09685e8d1576f56c07e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924" y="4374775"/>
            <a:ext cx="2464075" cy="2209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tse1.mm.bing.net/th?&amp;id=OIP.M4ed00b5ce6e020af260419f2d731cb1bH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74775"/>
            <a:ext cx="1981200" cy="22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84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smtClean="0"/>
              <a:t>NEW JERSEY TORT CLAIMS ACT</a:t>
            </a:r>
            <a:endParaRPr lang="en-US" sz="3600" dirty="0"/>
          </a:p>
        </p:txBody>
      </p:sp>
      <p:sp>
        <p:nvSpPr>
          <p:cNvPr id="5" name="Content Placeholder 4"/>
          <p:cNvSpPr>
            <a:spLocks noGrp="1"/>
          </p:cNvSpPr>
          <p:nvPr>
            <p:ph idx="1"/>
          </p:nvPr>
        </p:nvSpPr>
        <p:spPr>
          <a:xfrm>
            <a:off x="457200" y="2438400"/>
            <a:ext cx="8229600" cy="3657600"/>
          </a:xfrm>
        </p:spPr>
        <p:txBody>
          <a:bodyPr/>
          <a:lstStyle/>
          <a:p>
            <a:pPr>
              <a:defRPr/>
            </a:pPr>
            <a:r>
              <a:rPr lang="en-US" sz="2400" dirty="0" smtClean="0"/>
              <a:t>Also known as Title 59.</a:t>
            </a:r>
          </a:p>
          <a:p>
            <a:pPr algn="just">
              <a:defRPr/>
            </a:pPr>
            <a:r>
              <a:rPr lang="en-US" sz="2400" dirty="0" smtClean="0"/>
              <a:t>State statute that applies to all public entities in New Jersey. </a:t>
            </a:r>
          </a:p>
          <a:p>
            <a:pPr algn="just">
              <a:defRPr/>
            </a:pPr>
            <a:r>
              <a:rPr lang="en-US" sz="2400" dirty="0" smtClean="0"/>
              <a:t>The legislative response to the Supreme Court abrogating sovereign immunity in 1970.</a:t>
            </a:r>
          </a:p>
          <a:p>
            <a:pPr algn="just">
              <a:defRPr/>
            </a:pPr>
            <a:r>
              <a:rPr lang="en-US" sz="2400" dirty="0" smtClean="0"/>
              <a:t>The Act was effective July 1, 1972 and it re-establishes immunity as to negligence claims. </a:t>
            </a:r>
          </a:p>
          <a:p>
            <a:pPr algn="just">
              <a:defRPr/>
            </a:pPr>
            <a:r>
              <a:rPr lang="en-US" sz="2400" dirty="0" smtClean="0"/>
              <a:t>Sets forth the rules by which a person can pursue a municipality for civil damages. </a:t>
            </a:r>
            <a:endParaRPr lang="en-US" sz="2400" dirty="0"/>
          </a:p>
        </p:txBody>
      </p:sp>
      <p:pic>
        <p:nvPicPr>
          <p:cNvPr id="22532" name="Picture 2" descr="C:\Users\Kathy\AppData\Local\Microsoft\Windows\Temporary Internet Files\Content.IE5\THMD63EN\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035008"/>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65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TITLE 59 IMMUNITIES</a:t>
            </a:r>
            <a:endParaRPr lang="en-US" sz="3600" dirty="0"/>
          </a:p>
        </p:txBody>
      </p:sp>
      <p:sp>
        <p:nvSpPr>
          <p:cNvPr id="3" name="Content Placeholder 2"/>
          <p:cNvSpPr>
            <a:spLocks noGrp="1"/>
          </p:cNvSpPr>
          <p:nvPr>
            <p:ph idx="1"/>
          </p:nvPr>
        </p:nvSpPr>
        <p:spPr>
          <a:xfrm>
            <a:off x="457200" y="1524000"/>
            <a:ext cx="8229600" cy="4572000"/>
          </a:xfrm>
        </p:spPr>
        <p:txBody>
          <a:bodyPr/>
          <a:lstStyle/>
          <a:p>
            <a:pPr lvl="0"/>
            <a:r>
              <a:rPr lang="en-US" sz="1600" dirty="0">
                <a:effectLst/>
              </a:rPr>
              <a:t>Lack of prior </a:t>
            </a:r>
            <a:r>
              <a:rPr lang="en-US" sz="1600" dirty="0" smtClean="0">
                <a:effectLst/>
              </a:rPr>
              <a:t>notice (59:4-3)</a:t>
            </a:r>
            <a:endParaRPr lang="en-US" sz="1600" dirty="0">
              <a:effectLst/>
            </a:endParaRPr>
          </a:p>
          <a:p>
            <a:pPr lvl="0"/>
            <a:r>
              <a:rPr lang="en-US" sz="1600" dirty="0">
                <a:effectLst/>
              </a:rPr>
              <a:t>Allocation of </a:t>
            </a:r>
            <a:r>
              <a:rPr lang="en-US" sz="1600" dirty="0" smtClean="0">
                <a:effectLst/>
              </a:rPr>
              <a:t>resources (59:2-3)</a:t>
            </a:r>
            <a:endParaRPr lang="en-US" sz="1600" dirty="0">
              <a:effectLst/>
            </a:endParaRPr>
          </a:p>
          <a:p>
            <a:pPr lvl="0" algn="just"/>
            <a:r>
              <a:rPr lang="en-US" sz="1600" dirty="0">
                <a:effectLst/>
              </a:rPr>
              <a:t>Dangerous conditions; whether “palpably unreasonable”; property must be used with due care and purpose for which it was </a:t>
            </a:r>
            <a:r>
              <a:rPr lang="en-US" sz="1600" dirty="0" smtClean="0">
                <a:effectLst/>
              </a:rPr>
              <a:t>intended (59:4-2)</a:t>
            </a:r>
            <a:endParaRPr lang="en-US" sz="1600" dirty="0">
              <a:effectLst/>
            </a:endParaRPr>
          </a:p>
          <a:p>
            <a:pPr lvl="0"/>
            <a:r>
              <a:rPr lang="en-US" sz="1600" dirty="0">
                <a:effectLst/>
              </a:rPr>
              <a:t>Weather; must be sole cause of loss to </a:t>
            </a:r>
            <a:r>
              <a:rPr lang="en-US" sz="1600" dirty="0" smtClean="0">
                <a:effectLst/>
              </a:rPr>
              <a:t>apply (59:4-7)</a:t>
            </a:r>
          </a:p>
          <a:p>
            <a:pPr lvl="0"/>
            <a:r>
              <a:rPr lang="en-US" sz="1600" dirty="0" smtClean="0">
                <a:effectLst/>
              </a:rPr>
              <a:t>Plan or Design (59:4-3)</a:t>
            </a:r>
            <a:endParaRPr lang="en-US" sz="1600" dirty="0">
              <a:effectLst/>
            </a:endParaRPr>
          </a:p>
          <a:p>
            <a:pPr lvl="0" algn="just"/>
            <a:r>
              <a:rPr lang="en-US" sz="1600" dirty="0">
                <a:effectLst/>
              </a:rPr>
              <a:t>Discretionary immunity; high level policy-making and planning </a:t>
            </a:r>
            <a:r>
              <a:rPr lang="en-US" sz="1600" dirty="0" smtClean="0">
                <a:effectLst/>
              </a:rPr>
              <a:t>decisions (59:2-3)</a:t>
            </a:r>
            <a:endParaRPr lang="en-US" sz="1600" dirty="0">
              <a:effectLst/>
            </a:endParaRPr>
          </a:p>
          <a:p>
            <a:pPr lvl="0" algn="just"/>
            <a:r>
              <a:rPr lang="en-US" sz="1600" dirty="0">
                <a:effectLst/>
              </a:rPr>
              <a:t>Inspection immunity (does not exonerate from failure to protect against a dangerous condition</a:t>
            </a:r>
            <a:r>
              <a:rPr lang="en-US" sz="1600" dirty="0" smtClean="0">
                <a:effectLst/>
              </a:rPr>
              <a:t>) (59:2-6)</a:t>
            </a:r>
            <a:endParaRPr lang="en-US" sz="1600" dirty="0">
              <a:effectLst/>
            </a:endParaRPr>
          </a:p>
          <a:p>
            <a:pPr lvl="0" algn="just"/>
            <a:r>
              <a:rPr lang="en-US" sz="1600" dirty="0">
                <a:effectLst/>
              </a:rPr>
              <a:t>Lack of permanent injury; requires objective proof of permanent loss of a bodily function that is substantial, by objective medical evidence rather than subjective complaints by the </a:t>
            </a:r>
            <a:r>
              <a:rPr lang="en-US" sz="1600" dirty="0" smtClean="0">
                <a:effectLst/>
              </a:rPr>
              <a:t>plaintiff (59:9-2)</a:t>
            </a:r>
            <a:endParaRPr lang="en-US" sz="1600" dirty="0">
              <a:effectLst/>
            </a:endParaRPr>
          </a:p>
          <a:p>
            <a:pPr lvl="0"/>
            <a:r>
              <a:rPr lang="en-US" sz="1600" dirty="0">
                <a:effectLst/>
              </a:rPr>
              <a:t>Collateral source rule; all other insurance is </a:t>
            </a:r>
            <a:r>
              <a:rPr lang="en-US" sz="1600" dirty="0" smtClean="0">
                <a:effectLst/>
              </a:rPr>
              <a:t>primary (59:9-2)</a:t>
            </a:r>
            <a:endParaRPr lang="en-US" sz="1600" dirty="0">
              <a:effectLst/>
            </a:endParaRPr>
          </a:p>
          <a:p>
            <a:pPr lvl="0"/>
            <a:r>
              <a:rPr lang="en-US" sz="1600" dirty="0">
                <a:effectLst/>
              </a:rPr>
              <a:t>Cannot subrogate against a public </a:t>
            </a:r>
            <a:r>
              <a:rPr lang="en-US" sz="1600" dirty="0" smtClean="0">
                <a:effectLst/>
              </a:rPr>
              <a:t>entity (59:9-2)</a:t>
            </a:r>
          </a:p>
          <a:p>
            <a:pPr lvl="0"/>
            <a:r>
              <a:rPr lang="en-US" sz="1600" dirty="0" smtClean="0">
                <a:effectLst/>
              </a:rPr>
              <a:t>Unimproved land (59:4-8)</a:t>
            </a:r>
          </a:p>
          <a:p>
            <a:pPr lvl="0"/>
            <a:r>
              <a:rPr lang="en-US" sz="1600" dirty="0" smtClean="0">
                <a:effectLst/>
              </a:rPr>
              <a:t>Escape of prisoner or injuries between prisoners (59:5-2)</a:t>
            </a:r>
            <a:endParaRPr lang="en-US" sz="1600" dirty="0">
              <a:effectLst/>
            </a:endParaRPr>
          </a:p>
          <a:p>
            <a:endParaRPr lang="en-US" sz="2000" dirty="0"/>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715000"/>
            <a:ext cx="2039093" cy="9108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115850"/>
            <a:ext cx="2199960" cy="4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7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ChangeArrowheads="1"/>
          </p:cNvSpPr>
          <p:nvPr>
            <p:ph type="title"/>
          </p:nvPr>
        </p:nvSpPr>
        <p:spPr>
          <a:xfrm>
            <a:off x="609600" y="152400"/>
            <a:ext cx="7772400" cy="1143000"/>
          </a:xfrm>
        </p:spPr>
        <p:txBody>
          <a:bodyPr>
            <a:normAutofit/>
          </a:bodyPr>
          <a:lstStyle/>
          <a:p>
            <a:r>
              <a:rPr lang="en-US" altLang="en-US" sz="4800" dirty="0"/>
              <a:t>Why JIF?</a:t>
            </a:r>
          </a:p>
        </p:txBody>
      </p:sp>
      <p:sp>
        <p:nvSpPr>
          <p:cNvPr id="167939" name="Rectangle 1027"/>
          <p:cNvSpPr>
            <a:spLocks noGrp="1" noChangeArrowheads="1"/>
          </p:cNvSpPr>
          <p:nvPr>
            <p:ph type="body" sz="half" idx="1"/>
          </p:nvPr>
        </p:nvSpPr>
        <p:spPr>
          <a:xfrm>
            <a:off x="457200" y="1540420"/>
            <a:ext cx="6324600" cy="4114800"/>
          </a:xfrm>
        </p:spPr>
        <p:txBody>
          <a:bodyPr>
            <a:normAutofit/>
          </a:bodyPr>
          <a:lstStyle/>
          <a:p>
            <a:pPr>
              <a:buFontTx/>
              <a:buNone/>
            </a:pPr>
            <a:r>
              <a:rPr lang="en-US" altLang="en-US" sz="2800" dirty="0"/>
              <a:t>1. Why have </a:t>
            </a:r>
            <a:r>
              <a:rPr lang="en-US" altLang="en-US" sz="2800" dirty="0" smtClean="0"/>
              <a:t>so many N</a:t>
            </a:r>
            <a:r>
              <a:rPr lang="en-US" altLang="en-US" sz="2800" dirty="0"/>
              <a:t>. J. </a:t>
            </a:r>
            <a:r>
              <a:rPr lang="en-US" altLang="en-US" sz="2800" dirty="0" smtClean="0"/>
              <a:t>Municipalities, Counties, MUA’s, Housing Authorities and School Boards </a:t>
            </a:r>
            <a:r>
              <a:rPr lang="en-US" altLang="en-US" sz="2800" dirty="0"/>
              <a:t>made the JIF their choice for coverage and risk management services?</a:t>
            </a:r>
          </a:p>
          <a:p>
            <a:pPr>
              <a:buFontTx/>
              <a:buNone/>
            </a:pPr>
            <a:r>
              <a:rPr lang="en-US" altLang="en-US" sz="2800" dirty="0"/>
              <a:t>2. Why have so many </a:t>
            </a:r>
            <a:r>
              <a:rPr lang="en-US" altLang="en-US" sz="2800" dirty="0" smtClean="0"/>
              <a:t>stayed </a:t>
            </a:r>
            <a:r>
              <a:rPr lang="en-US" altLang="en-US" sz="2800" dirty="0"/>
              <a:t>with the JIF?</a:t>
            </a:r>
          </a:p>
        </p:txBody>
      </p:sp>
      <p:graphicFrame>
        <p:nvGraphicFramePr>
          <p:cNvPr id="167940" name="Object 1028"/>
          <p:cNvGraphicFramePr>
            <a:graphicFrameLocks noGrp="1" noChangeAspect="1"/>
          </p:cNvGraphicFramePr>
          <p:nvPr>
            <p:ph type="clipArt" sz="half" idx="2"/>
            <p:extLst>
              <p:ext uri="{D42A27DB-BD31-4B8C-83A1-F6EECF244321}">
                <p14:modId xmlns:p14="http://schemas.microsoft.com/office/powerpoint/2010/main" val="1432677579"/>
              </p:ext>
            </p:extLst>
          </p:nvPr>
        </p:nvGraphicFramePr>
        <p:xfrm>
          <a:off x="6363256" y="838200"/>
          <a:ext cx="2536269" cy="3610110"/>
        </p:xfrm>
        <a:graphic>
          <a:graphicData uri="http://schemas.openxmlformats.org/presentationml/2006/ole">
            <mc:AlternateContent xmlns:mc="http://schemas.openxmlformats.org/markup-compatibility/2006">
              <mc:Choice xmlns:v="urn:schemas-microsoft-com:vml" Requires="v">
                <p:oleObj spid="_x0000_s3087" name="Clip" r:id="rId3" imgW="3848040" imgH="5478120" progId="MS_ClipArt_Gallery.2">
                  <p:embed/>
                </p:oleObj>
              </mc:Choice>
              <mc:Fallback>
                <p:oleObj name="Clip" r:id="rId3" imgW="3848040" imgH="547812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256" y="838200"/>
                        <a:ext cx="2536269" cy="3610110"/>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8" name="Picture 7" descr="C:\Users\croselli\AppData\Local\Microsoft\Windows\Temporary Internet Files\Content.Outlook\NSBXE6VV\Generic Logo no addr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257800"/>
            <a:ext cx="2821305" cy="1377315"/>
          </a:xfrm>
          <a:prstGeom prst="rect">
            <a:avLst/>
          </a:prstGeom>
          <a:noFill/>
          <a:ln>
            <a:noFill/>
          </a:ln>
        </p:spPr>
      </p:pic>
      <p:pic>
        <p:nvPicPr>
          <p:cNvPr id="9" name="Picture 2" descr="\\qualcare.local\public\Qual-LynxHome\Claims\ktschohl\My Documents\My Pictures\Qual-Lyn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08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a:t>Qual-Lynx </a:t>
            </a:r>
            <a:r>
              <a:rPr lang="en-US" dirty="0" smtClean="0"/>
              <a:t>LIABILITY CONTACT</a:t>
            </a:r>
            <a:endParaRPr lang="en-US" dirty="0"/>
          </a:p>
        </p:txBody>
      </p:sp>
      <p:sp>
        <p:nvSpPr>
          <p:cNvPr id="3" name="Content Placeholder 2"/>
          <p:cNvSpPr>
            <a:spLocks noGrp="1"/>
          </p:cNvSpPr>
          <p:nvPr>
            <p:ph idx="1"/>
          </p:nvPr>
        </p:nvSpPr>
        <p:spPr/>
        <p:txBody>
          <a:bodyPr/>
          <a:lstStyle/>
          <a:p>
            <a:pPr marL="0" indent="0">
              <a:buNone/>
              <a:defRPr/>
            </a:pPr>
            <a:r>
              <a:rPr lang="en-US" dirty="0" smtClean="0"/>
              <a:t>	Barbara Maclean, Liability Supervisor</a:t>
            </a:r>
          </a:p>
          <a:p>
            <a:pPr marL="457200" indent="0">
              <a:buNone/>
              <a:defRPr/>
            </a:pPr>
            <a:r>
              <a:rPr lang="en-US" dirty="0" smtClean="0"/>
              <a:t>	Qual-Lynx </a:t>
            </a:r>
          </a:p>
          <a:p>
            <a:pPr marL="457200" indent="0">
              <a:buNone/>
              <a:defRPr/>
            </a:pPr>
            <a:r>
              <a:rPr lang="en-US" dirty="0" smtClean="0"/>
              <a:t>	100 Decadon Drive</a:t>
            </a:r>
          </a:p>
          <a:p>
            <a:pPr marL="457200" indent="0">
              <a:buNone/>
              <a:defRPr/>
            </a:pPr>
            <a:r>
              <a:rPr lang="en-US" dirty="0" smtClean="0"/>
              <a:t>	Egg Harbor Township, NJ 08234</a:t>
            </a:r>
          </a:p>
          <a:p>
            <a:pPr marL="457200" indent="0">
              <a:buNone/>
              <a:defRPr/>
            </a:pPr>
            <a:r>
              <a:rPr lang="en-US" dirty="0" smtClean="0"/>
              <a:t>	</a:t>
            </a:r>
            <a:r>
              <a:rPr lang="en-US" dirty="0" err="1" smtClean="0"/>
              <a:t>bmaclean@qual-lynx</a:t>
            </a:r>
            <a:r>
              <a:rPr lang="en-US" dirty="0" smtClean="0"/>
              <a:t> </a:t>
            </a:r>
          </a:p>
          <a:p>
            <a:pPr marL="457200" indent="0">
              <a:buNone/>
              <a:defRPr/>
            </a:pPr>
            <a:r>
              <a:rPr lang="en-US" dirty="0" smtClean="0"/>
              <a:t>	609-653-8400 x 2087</a:t>
            </a:r>
          </a:p>
          <a:p>
            <a:endParaRPr lang="en-US" dirty="0"/>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40104"/>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3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626FB3EA-69F5-47EB-9DFF-4D388C3C89DA}" type="slidenum">
              <a:rPr lang="en-US" altLang="en-US"/>
              <a:pPr/>
              <a:t>31</a:t>
            </a:fld>
            <a:endParaRPr lang="en-US" altLang="en-US" dirty="0"/>
          </a:p>
        </p:txBody>
      </p:sp>
      <p:sp>
        <p:nvSpPr>
          <p:cNvPr id="73730" name="Rectangle 2"/>
          <p:cNvSpPr>
            <a:spLocks noGrp="1" noChangeArrowheads="1"/>
          </p:cNvSpPr>
          <p:nvPr>
            <p:ph type="title"/>
          </p:nvPr>
        </p:nvSpPr>
        <p:spPr>
          <a:xfrm>
            <a:off x="762000" y="457200"/>
            <a:ext cx="7620000" cy="1752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en-US" altLang="en-US" sz="4800" b="1" dirty="0" smtClean="0"/>
              <a:t>WORKERS’ COMPENSATION</a:t>
            </a:r>
            <a:br>
              <a:rPr lang="en-US" altLang="en-US" sz="4800" b="1" dirty="0" smtClean="0"/>
            </a:br>
            <a:r>
              <a:rPr lang="en-US" altLang="en-US" sz="4800" b="1" dirty="0" smtClean="0"/>
              <a:t>Work Related Injury/Illness</a:t>
            </a:r>
            <a:endParaRPr lang="en-US" altLang="en-US" sz="4800" dirty="0"/>
          </a:p>
        </p:txBody>
      </p:sp>
      <p:sp>
        <p:nvSpPr>
          <p:cNvPr id="73731" name="Rectangle 3"/>
          <p:cNvSpPr>
            <a:spLocks noGrp="1" noChangeArrowheads="1"/>
          </p:cNvSpPr>
          <p:nvPr>
            <p:ph type="body" sz="half" idx="1"/>
          </p:nvPr>
        </p:nvSpPr>
        <p:spPr>
          <a:xfrm>
            <a:off x="0" y="5943600"/>
            <a:ext cx="91440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Tx/>
              <a:buNone/>
            </a:pPr>
            <a:r>
              <a:rPr lang="en-US" altLang="en-US" sz="2800" dirty="0"/>
              <a:t>JIF provides the </a:t>
            </a:r>
            <a:r>
              <a:rPr lang="en-US" altLang="en-US" sz="2800" u="sng" dirty="0"/>
              <a:t>maximum</a:t>
            </a:r>
            <a:r>
              <a:rPr lang="en-US" altLang="en-US" sz="2800" dirty="0"/>
              <a:t> WC benefits allowed by law!</a:t>
            </a:r>
          </a:p>
        </p:txBody>
      </p:sp>
      <p:sp>
        <p:nvSpPr>
          <p:cNvPr id="73737" name="Text Box 9"/>
          <p:cNvSpPr txBox="1">
            <a:spLocks noChangeArrowheads="1"/>
          </p:cNvSpPr>
          <p:nvPr/>
        </p:nvSpPr>
        <p:spPr bwMode="auto">
          <a:xfrm rot="1907650">
            <a:off x="3203325" y="437821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a:p>
            <a:endParaRPr lang="en-US" altLang="en-US" dirty="0"/>
          </a:p>
        </p:txBody>
      </p:sp>
      <p:pic>
        <p:nvPicPr>
          <p:cNvPr id="9244" name="Picture 28" descr="C:\Users\pdavidson\AppData\Local\Microsoft\Windows\Temporary Internet Files\Content.IE5\QB9QCT6Y\Green_band-aid_ic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4205573"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9575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nodePh="1">
                                  <p:stCondLst>
                                    <p:cond delay="0"/>
                                  </p:stCondLst>
                                  <p:endCondLst>
                                    <p:cond evt="begin" delay="0">
                                      <p:tn val="5"/>
                                    </p:cond>
                                  </p:endCondLst>
                                  <p:childTnLst>
                                    <p:set>
                                      <p:cBhvr>
                                        <p:cTn id="6" dur="1" fill="hold">
                                          <p:stCondLst>
                                            <p:cond delay="0"/>
                                          </p:stCondLst>
                                        </p:cTn>
                                        <p:tgtEl>
                                          <p:spTgt spid="73737"/>
                                        </p:tgtEl>
                                        <p:attrNameLst>
                                          <p:attrName>style.visibility</p:attrName>
                                        </p:attrNameLst>
                                      </p:cBhvr>
                                      <p:to>
                                        <p:strVal val="visible"/>
                                      </p:to>
                                    </p:set>
                                    <p:anim calcmode="lin" valueType="num">
                                      <p:cBhvr additive="base">
                                        <p:cTn id="7" dur="500" fill="hold"/>
                                        <p:tgtEl>
                                          <p:spTgt spid="73737"/>
                                        </p:tgtEl>
                                        <p:attrNameLst>
                                          <p:attrName>ppt_x</p:attrName>
                                        </p:attrNameLst>
                                      </p:cBhvr>
                                      <p:tavLst>
                                        <p:tav tm="0">
                                          <p:val>
                                            <p:strVal val="0-#ppt_w/2"/>
                                          </p:val>
                                        </p:tav>
                                        <p:tav tm="100000">
                                          <p:val>
                                            <p:strVal val="#ppt_x"/>
                                          </p:val>
                                        </p:tav>
                                      </p:tavLst>
                                    </p:anim>
                                    <p:anim calcmode="lin" valueType="num">
                                      <p:cBhvr additive="base">
                                        <p:cTn id="8"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davidson\AppData\Local\Microsoft\Windows\Temporary Internet Files\Content.IE5\PQ3J4WWV\Handshake_icon_GREEN-BLUE.svg[1].pn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rot="1380000">
            <a:off x="1151855" y="30522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32</a:t>
            </a:fld>
            <a:endParaRPr lang="en-US" dirty="0">
              <a:solidFill>
                <a:prstClr val="black">
                  <a:tint val="75000"/>
                </a:prstClr>
              </a:solidFill>
            </a:endParaRPr>
          </a:p>
        </p:txBody>
      </p:sp>
      <p:sp>
        <p:nvSpPr>
          <p:cNvPr id="2" name="Title 1"/>
          <p:cNvSpPr>
            <a:spLocks noGrp="1"/>
          </p:cNvSpPr>
          <p:nvPr>
            <p:ph type="title" idx="4294967295"/>
          </p:nvPr>
        </p:nvSpPr>
        <p:spPr>
          <a:xfrm>
            <a:off x="304800" y="228600"/>
            <a:ext cx="8229600" cy="1143000"/>
          </a:xfrm>
        </p:spPr>
        <p:txBody>
          <a:bodyPr/>
          <a:lstStyle/>
          <a:p>
            <a:pPr>
              <a:defRPr/>
            </a:pPr>
            <a:r>
              <a:rPr lang="en-US" sz="3600" dirty="0" smtClean="0">
                <a:effectLst>
                  <a:outerShdw blurRad="38100" dist="38100" dir="2700000" algn="tl">
                    <a:srgbClr val="000000">
                      <a:alpha val="43137"/>
                    </a:srgbClr>
                  </a:outerShdw>
                </a:effectLst>
              </a:rPr>
              <a:t>SOCIAL LEGISLATION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66055" y="1600200"/>
            <a:ext cx="8229600" cy="4525963"/>
          </a:xfrm>
        </p:spPr>
        <p:txBody>
          <a:bodyPr>
            <a:normAutofit fontScale="92500" lnSpcReduction="20000"/>
          </a:bodyPr>
          <a:lstStyle/>
          <a:p>
            <a:pPr>
              <a:defRPr/>
            </a:pPr>
            <a:r>
              <a:rPr lang="en-US" dirty="0" smtClean="0"/>
              <a:t>The New Jersey Workers’ Compensation Act was passed in 1911 and has been amended over the years.</a:t>
            </a:r>
          </a:p>
          <a:p>
            <a:pPr>
              <a:defRPr/>
            </a:pPr>
            <a:r>
              <a:rPr lang="en-US" dirty="0" smtClean="0"/>
              <a:t>Workers’ compensation is a system created by the New Jersey Legislature that provides benefits to workers’ who are injured or who contract an occupational disease while working. </a:t>
            </a:r>
          </a:p>
          <a:p>
            <a:pPr>
              <a:defRPr/>
            </a:pPr>
            <a:r>
              <a:rPr lang="en-US" dirty="0" smtClean="0"/>
              <a:t>Workers’ compensation is a “no fault” system.  As a result, an injured worker is entitled to benefits under the Act regardless of his own negligence or that of a co-employee.</a:t>
            </a:r>
          </a:p>
        </p:txBody>
      </p:sp>
      <p:pic>
        <p:nvPicPr>
          <p:cNvPr id="6" name="Picture 5"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040104"/>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41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685800" y="1676400"/>
            <a:ext cx="7772400" cy="4419600"/>
          </a:xfrm>
        </p:spPr>
        <p:txBody>
          <a:bodyPr/>
          <a:lstStyle/>
          <a:p>
            <a:pPr>
              <a:lnSpc>
                <a:spcPct val="80000"/>
              </a:lnSpc>
            </a:pPr>
            <a:r>
              <a:rPr lang="en-US" altLang="en-US" sz="2800" dirty="0"/>
              <a:t>Any injury to one of your employees arising out of and in the course of their employment for which medical treatment is required.*</a:t>
            </a:r>
          </a:p>
          <a:p>
            <a:pPr>
              <a:lnSpc>
                <a:spcPct val="80000"/>
              </a:lnSpc>
            </a:pPr>
            <a:r>
              <a:rPr lang="en-US" altLang="en-US" sz="2800" dirty="0"/>
              <a:t>Any injury to a police, fire or rescue volunteer, or other qualified volunteer as defined in the New Jersey Workers Compensation Act that arises out of and in the course of their public duty for which medical treatment is required.*</a:t>
            </a:r>
          </a:p>
          <a:p>
            <a:pPr>
              <a:lnSpc>
                <a:spcPct val="80000"/>
              </a:lnSpc>
            </a:pPr>
            <a:r>
              <a:rPr lang="en-US" altLang="en-US" sz="2800" dirty="0"/>
              <a:t>Any alleged occupational exposure (injury occurring over a period of time as opposed to a traumatic injury).</a:t>
            </a:r>
          </a:p>
          <a:p>
            <a:pPr marL="0" indent="0">
              <a:lnSpc>
                <a:spcPct val="80000"/>
              </a:lnSpc>
              <a:buNone/>
            </a:pPr>
            <a:endParaRPr lang="en-US" altLang="en-US" sz="2800" dirty="0"/>
          </a:p>
        </p:txBody>
      </p:sp>
      <p:sp>
        <p:nvSpPr>
          <p:cNvPr id="311300" name="Rectangle 4"/>
          <p:cNvSpPr>
            <a:spLocks noGrp="1" noChangeArrowheads="1"/>
          </p:cNvSpPr>
          <p:nvPr>
            <p:ph type="title"/>
          </p:nvPr>
        </p:nvSpPr>
        <p:spPr>
          <a:xfrm>
            <a:off x="685800" y="2286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altLang="en-US" dirty="0"/>
              <a:t>Workers Compensation </a:t>
            </a:r>
            <a:br>
              <a:rPr lang="en-US" altLang="en-US" dirty="0"/>
            </a:br>
            <a:r>
              <a:rPr lang="en-US" altLang="en-US" sz="3200" dirty="0"/>
              <a:t>Statutory Benefits</a:t>
            </a:r>
          </a:p>
        </p:txBody>
      </p:sp>
      <p:sp>
        <p:nvSpPr>
          <p:cNvPr id="311301" name="Text Box 5"/>
          <p:cNvSpPr txBox="1">
            <a:spLocks noChangeArrowheads="1"/>
          </p:cNvSpPr>
          <p:nvPr/>
        </p:nvSpPr>
        <p:spPr bwMode="auto">
          <a:xfrm>
            <a:off x="807900" y="5638800"/>
            <a:ext cx="7428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*If employee refuses medical treatment submit the claim as a “Report Only”. </a:t>
            </a: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505693" cy="6060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233960"/>
            <a:ext cx="2217135" cy="48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98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2B342B-3055-4D3B-8495-6D1AA82BD80E}" type="slidenum">
              <a:rPr lang="en-US" smtClean="0">
                <a:solidFill>
                  <a:prstClr val="black">
                    <a:tint val="75000"/>
                  </a:prstClr>
                </a:solidFill>
              </a:rPr>
              <a:pPr>
                <a:defRPr/>
              </a:pPr>
              <a:t>34</a:t>
            </a:fld>
            <a:endParaRPr lang="en-US" dirty="0">
              <a:solidFill>
                <a:prstClr val="black">
                  <a:tint val="75000"/>
                </a:prstClr>
              </a:solidFill>
            </a:endParaRPr>
          </a:p>
        </p:txBody>
      </p:sp>
      <p:sp>
        <p:nvSpPr>
          <p:cNvPr id="18433" name="Title 1"/>
          <p:cNvSpPr>
            <a:spLocks noGrp="1"/>
          </p:cNvSpPr>
          <p:nvPr>
            <p:ph type="title" idx="4294967295"/>
          </p:nvPr>
        </p:nvSpPr>
        <p:spPr>
          <a:xfrm>
            <a:off x="457200" y="0"/>
            <a:ext cx="8229600" cy="1371600"/>
          </a:xfrm>
        </p:spPr>
        <p:txBody>
          <a:bodyPr/>
          <a:lstStyle/>
          <a:p>
            <a:pPr eaLnBrk="1" hangingPunct="1">
              <a:defRPr/>
            </a:pPr>
            <a:r>
              <a:rPr lang="en-US" sz="3600" dirty="0" smtClean="0"/>
              <a:t>WORKERS’ COMPENSATION BENEFITS</a:t>
            </a:r>
          </a:p>
        </p:txBody>
      </p:sp>
      <p:sp>
        <p:nvSpPr>
          <p:cNvPr id="18434" name="Content Placeholder 2"/>
          <p:cNvSpPr>
            <a:spLocks noGrp="1"/>
          </p:cNvSpPr>
          <p:nvPr>
            <p:ph idx="4294967295"/>
          </p:nvPr>
        </p:nvSpPr>
        <p:spPr>
          <a:xfrm>
            <a:off x="304800" y="2057400"/>
            <a:ext cx="8534400" cy="4419600"/>
          </a:xfrm>
        </p:spPr>
        <p:txBody>
          <a:bodyPr/>
          <a:lstStyle/>
          <a:p>
            <a:pPr eaLnBrk="1" hangingPunct="1">
              <a:defRPr/>
            </a:pPr>
            <a:r>
              <a:rPr lang="en-US" sz="2400" dirty="0" smtClean="0"/>
              <a:t>MEDICAL TREATMENT</a:t>
            </a:r>
          </a:p>
          <a:p>
            <a:pPr lvl="1" algn="just" eaLnBrk="1" hangingPunct="1">
              <a:buFont typeface="Wingdings" panose="05000000000000000000" pitchFamily="2" charset="2"/>
              <a:buChar char="Ø"/>
              <a:defRPr/>
            </a:pPr>
            <a:r>
              <a:rPr lang="en-US" sz="1800" dirty="0" smtClean="0"/>
              <a:t>Provide treatment with MCO panel physicians until employee is either discharged or reaches maximum medical improvement (MMI)</a:t>
            </a:r>
          </a:p>
          <a:p>
            <a:pPr eaLnBrk="1" hangingPunct="1">
              <a:defRPr/>
            </a:pPr>
            <a:r>
              <a:rPr lang="en-US" sz="2400" dirty="0" smtClean="0"/>
              <a:t>TEMPORARY TOTAL DISABILITY (TTD) – </a:t>
            </a:r>
            <a:r>
              <a:rPr lang="en-US" sz="2000" dirty="0" smtClean="0"/>
              <a:t>Wage Replacement</a:t>
            </a:r>
          </a:p>
          <a:p>
            <a:pPr marL="457200" lvl="1" indent="0" eaLnBrk="1" hangingPunct="1">
              <a:buNone/>
              <a:defRPr/>
            </a:pPr>
            <a:r>
              <a:rPr lang="en-US" sz="1800" dirty="0" smtClean="0"/>
              <a:t>TTD rates:</a:t>
            </a:r>
          </a:p>
          <a:p>
            <a:pPr lvl="1" eaLnBrk="1" hangingPunct="1">
              <a:buFont typeface="Wingdings" panose="05000000000000000000" pitchFamily="2" charset="2"/>
              <a:buChar char="Ø"/>
              <a:defRPr/>
            </a:pPr>
            <a:r>
              <a:rPr lang="en-US" sz="1800" dirty="0" smtClean="0"/>
              <a:t>2016 Maximum $871.00 Minimum $232.00</a:t>
            </a:r>
          </a:p>
          <a:p>
            <a:pPr lvl="1" eaLnBrk="1" hangingPunct="1">
              <a:buFont typeface="Wingdings" panose="05000000000000000000" pitchFamily="2" charset="2"/>
              <a:buChar char="Ø"/>
              <a:defRPr/>
            </a:pPr>
            <a:r>
              <a:rPr lang="en-US" sz="1800" dirty="0" smtClean="0"/>
              <a:t>2017 Maximum  $896.00 Minimum $239.00</a:t>
            </a:r>
          </a:p>
          <a:p>
            <a:pPr eaLnBrk="1" hangingPunct="1">
              <a:defRPr/>
            </a:pPr>
            <a:r>
              <a:rPr lang="en-US" sz="2400" dirty="0" smtClean="0"/>
              <a:t>PERMANENT DISABILITY  - EITHER PARTIAL (PPD) OR TOTAL (PTD)</a:t>
            </a:r>
            <a:endParaRPr lang="en-US" sz="2400" dirty="0"/>
          </a:p>
          <a:p>
            <a:pPr lvl="1" algn="just" eaLnBrk="1" hangingPunct="1">
              <a:buFont typeface="Wingdings" panose="05000000000000000000" pitchFamily="2" charset="2"/>
              <a:buChar char="Ø"/>
              <a:defRPr/>
            </a:pPr>
            <a:r>
              <a:rPr lang="en-US" sz="1800" dirty="0" smtClean="0"/>
              <a:t>Depending on nature of injury, extent of treatment, and residual loss of function, a percentage of disability will be negotiated between all involved parties (injured worker, TPA/JIF, attorneys, and/or the judge)</a:t>
            </a:r>
            <a:endParaRPr lang="en-US" sz="1800" dirty="0"/>
          </a:p>
          <a:p>
            <a:pPr lvl="1" algn="just" eaLnBrk="1" hangingPunct="1">
              <a:buFont typeface="Wingdings" panose="05000000000000000000" pitchFamily="2" charset="2"/>
              <a:buChar char="Ø"/>
              <a:defRPr/>
            </a:pPr>
            <a:r>
              <a:rPr lang="en-US" sz="1800" dirty="0" smtClean="0"/>
              <a:t>Settlements are paid (within JIF authority) with approval from Qual-Lynx </a:t>
            </a:r>
          </a:p>
        </p:txBody>
      </p:sp>
      <p:sp>
        <p:nvSpPr>
          <p:cNvPr id="3" name="TextBox 2"/>
          <p:cNvSpPr txBox="1"/>
          <p:nvPr/>
        </p:nvSpPr>
        <p:spPr>
          <a:xfrm>
            <a:off x="228600" y="990600"/>
            <a:ext cx="8686800" cy="769441"/>
          </a:xfrm>
          <a:prstGeom prst="rect">
            <a:avLst/>
          </a:prstGeom>
          <a:noFill/>
        </p:spPr>
        <p:txBody>
          <a:bodyPr wrap="square" rtlCol="0">
            <a:spAutoFit/>
          </a:bodyPr>
          <a:lstStyle/>
          <a:p>
            <a:pPr fontAlgn="base">
              <a:spcBef>
                <a:spcPct val="0"/>
              </a:spcBef>
              <a:spcAft>
                <a:spcPct val="0"/>
              </a:spcAft>
            </a:pPr>
            <a:r>
              <a:rPr lang="en-US" sz="2200" dirty="0" smtClean="0">
                <a:solidFill>
                  <a:srgbClr val="7030A0"/>
                </a:solidFill>
              </a:rPr>
              <a:t>There are only three remedies in the NJ system of compensation: medical benefits, temporary disability benefits and permanent disability benefits.</a:t>
            </a:r>
          </a:p>
        </p:txBody>
      </p:sp>
      <p:pic>
        <p:nvPicPr>
          <p:cNvPr id="6" name="Picture 5"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734293" cy="6060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320494"/>
            <a:ext cx="1607535" cy="34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885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3600" dirty="0" smtClean="0">
                <a:effectLst>
                  <a:outerShdw blurRad="38100" dist="38100" dir="2700000" algn="tl">
                    <a:srgbClr val="000000">
                      <a:alpha val="43137"/>
                    </a:srgbClr>
                  </a:outerShdw>
                </a:effectLst>
              </a:rPr>
              <a:t>WORKERS’ COMPENSATION:</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COMPENSABILITY</a:t>
            </a:r>
          </a:p>
        </p:txBody>
      </p:sp>
      <p:sp>
        <p:nvSpPr>
          <p:cNvPr id="4099" name="Rectangle 3"/>
          <p:cNvSpPr>
            <a:spLocks noGrp="1" noChangeArrowheads="1"/>
          </p:cNvSpPr>
          <p:nvPr>
            <p:ph idx="1"/>
          </p:nvPr>
        </p:nvSpPr>
        <p:spPr>
          <a:xfrm>
            <a:off x="457200" y="1752600"/>
            <a:ext cx="8229600" cy="4114800"/>
          </a:xfrm>
        </p:spPr>
        <p:txBody>
          <a:bodyPr>
            <a:normAutofit/>
          </a:bodyPr>
          <a:lstStyle/>
          <a:p>
            <a:pPr algn="just">
              <a:lnSpc>
                <a:spcPct val="80000"/>
              </a:lnSpc>
              <a:defRPr/>
            </a:pPr>
            <a:r>
              <a:rPr lang="en-US" sz="2800" dirty="0" smtClean="0"/>
              <a:t>A claim that has been deemed work related and accepted is a </a:t>
            </a:r>
            <a:r>
              <a:rPr lang="en-US" sz="2800" u="sng" dirty="0" smtClean="0"/>
              <a:t>compensable </a:t>
            </a:r>
            <a:r>
              <a:rPr lang="en-US" sz="2800" dirty="0" smtClean="0"/>
              <a:t>claim</a:t>
            </a:r>
          </a:p>
          <a:p>
            <a:pPr algn="just">
              <a:lnSpc>
                <a:spcPct val="80000"/>
              </a:lnSpc>
              <a:defRPr/>
            </a:pPr>
            <a:r>
              <a:rPr lang="en-US" sz="2800" dirty="0" smtClean="0"/>
              <a:t>To establish compensability, the adjuster investigates</a:t>
            </a:r>
            <a:r>
              <a:rPr lang="en-US" sz="2400" dirty="0" smtClean="0"/>
              <a:t>:</a:t>
            </a:r>
          </a:p>
          <a:p>
            <a:pPr lvl="1">
              <a:lnSpc>
                <a:spcPct val="80000"/>
              </a:lnSpc>
              <a:buFont typeface="Wingdings" panose="05000000000000000000" pitchFamily="2" charset="2"/>
              <a:buChar char="Ø"/>
              <a:defRPr/>
            </a:pPr>
            <a:r>
              <a:rPr lang="en-US" sz="2400" dirty="0" smtClean="0"/>
              <a:t>An employment relationship</a:t>
            </a:r>
          </a:p>
          <a:p>
            <a:pPr lvl="1">
              <a:lnSpc>
                <a:spcPct val="80000"/>
              </a:lnSpc>
              <a:buFont typeface="Wingdings" panose="05000000000000000000" pitchFamily="2" charset="2"/>
              <a:buChar char="Ø"/>
              <a:defRPr/>
            </a:pPr>
            <a:r>
              <a:rPr lang="en-US" sz="2400" dirty="0" smtClean="0"/>
              <a:t>An accident which “</a:t>
            </a:r>
            <a:r>
              <a:rPr lang="en-US" sz="2400" dirty="0" smtClean="0">
                <a:solidFill>
                  <a:srgbClr val="7030A0"/>
                </a:solidFill>
              </a:rPr>
              <a:t>arose out of and in the course of</a:t>
            </a:r>
            <a:r>
              <a:rPr lang="en-US" sz="2400" dirty="0" smtClean="0"/>
              <a:t>”  employment</a:t>
            </a:r>
          </a:p>
          <a:p>
            <a:pPr lvl="1">
              <a:lnSpc>
                <a:spcPct val="80000"/>
              </a:lnSpc>
              <a:buFont typeface="Wingdings" panose="05000000000000000000" pitchFamily="2" charset="2"/>
              <a:buChar char="Ø"/>
              <a:defRPr/>
            </a:pPr>
            <a:r>
              <a:rPr lang="en-US" sz="2400" dirty="0" smtClean="0"/>
              <a:t>Causal relationship of an injury or medical condition to an incident or exposure at the work place</a:t>
            </a:r>
          </a:p>
          <a:p>
            <a:pPr algn="just">
              <a:lnSpc>
                <a:spcPct val="80000"/>
              </a:lnSpc>
              <a:defRPr/>
            </a:pPr>
            <a:r>
              <a:rPr lang="en-US" sz="2800" dirty="0" smtClean="0"/>
              <a:t>In NJ, an employer takes an employee “as is” with all ailments and infirmities (pre-existing issues)</a:t>
            </a:r>
          </a:p>
          <a:p>
            <a:pPr marL="0" indent="0" algn="just">
              <a:lnSpc>
                <a:spcPct val="80000"/>
              </a:lnSpc>
              <a:buFont typeface="Wingdings" pitchFamily="2" charset="2"/>
              <a:buNone/>
              <a:defRPr/>
            </a:pPr>
            <a:endParaRPr lang="en-US" sz="2400" dirty="0" smtClean="0">
              <a:effectLst/>
            </a:endParaRPr>
          </a:p>
          <a:p>
            <a:pPr marL="0" indent="0">
              <a:lnSpc>
                <a:spcPct val="80000"/>
              </a:lnSpc>
              <a:buNone/>
              <a:defRPr/>
            </a:pPr>
            <a:endParaRPr lang="en-US" sz="2400" dirty="0" smtClean="0">
              <a:effectLst/>
            </a:endParaRPr>
          </a:p>
        </p:txBody>
      </p:sp>
      <p:sp>
        <p:nvSpPr>
          <p:cNvPr id="2" name="Slide Number Placeholder 1"/>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35</a:t>
            </a:fld>
            <a:endParaRPr lang="en-US" dirty="0">
              <a:solidFill>
                <a:prstClr val="black">
                  <a:tint val="75000"/>
                </a:prstClr>
              </a:solidFill>
            </a:endParaRPr>
          </a:p>
        </p:txBody>
      </p:sp>
      <p:sp>
        <p:nvSpPr>
          <p:cNvPr id="3" name="TextBox 2"/>
          <p:cNvSpPr txBox="1"/>
          <p:nvPr/>
        </p:nvSpPr>
        <p:spPr>
          <a:xfrm>
            <a:off x="2743200" y="5943600"/>
            <a:ext cx="3505200" cy="646331"/>
          </a:xfrm>
          <a:prstGeom prst="rect">
            <a:avLst/>
          </a:prstGeom>
          <a:noFill/>
        </p:spPr>
        <p:txBody>
          <a:bodyPr wrap="square" rtlCol="0">
            <a:spAutoFit/>
          </a:bodyPr>
          <a:lstStyle/>
          <a:p>
            <a:pPr algn="ctr" fontAlgn="base">
              <a:spcBef>
                <a:spcPct val="0"/>
              </a:spcBef>
              <a:spcAft>
                <a:spcPct val="0"/>
              </a:spcAft>
            </a:pPr>
            <a:r>
              <a:rPr lang="en-US" sz="3600" b="1" dirty="0" smtClean="0">
                <a:solidFill>
                  <a:prstClr val="black"/>
                </a:solidFill>
                <a:effectLst>
                  <a:outerShdw blurRad="38100" dist="38100" dir="2700000" algn="tl">
                    <a:srgbClr val="000000">
                      <a:alpha val="43137"/>
                    </a:srgbClr>
                  </a:outerShdw>
                </a:effectLst>
                <a:latin typeface="Tahoma" pitchFamily="34" charset="0"/>
              </a:rPr>
              <a:t>N.J.S.A. 34:15</a:t>
            </a:r>
            <a:endParaRPr lang="en-US" sz="3600" b="1" dirty="0">
              <a:solidFill>
                <a:prstClr val="black"/>
              </a:solidFill>
              <a:effectLst>
                <a:outerShdw blurRad="38100" dist="38100" dir="2700000" algn="tl">
                  <a:srgbClr val="000000">
                    <a:alpha val="43137"/>
                  </a:srgbClr>
                </a:outerShdw>
              </a:effectLst>
              <a:latin typeface="Tahoma" pitchFamily="34" charset="0"/>
            </a:endParaRPr>
          </a:p>
        </p:txBody>
      </p:sp>
      <p:pic>
        <p:nvPicPr>
          <p:cNvPr id="6" name="Picture 5"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10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normAutofit fontScale="90000"/>
          </a:bodyPr>
          <a:lstStyle/>
          <a:p>
            <a:r>
              <a:rPr lang="en-US" altLang="en-US" u="sng" dirty="0">
                <a:latin typeface="Bookman Old Style" pitchFamily="18" charset="0"/>
              </a:rPr>
              <a:t>Workers’ Compensation </a:t>
            </a:r>
            <a:r>
              <a:rPr lang="en-US" altLang="en-US" u="sng" dirty="0" smtClean="0">
                <a:latin typeface="Bookman Old Style" pitchFamily="18" charset="0"/>
              </a:rPr>
              <a:t>Services</a:t>
            </a:r>
            <a:endParaRPr lang="en-US" dirty="0"/>
          </a:p>
        </p:txBody>
      </p:sp>
      <p:sp>
        <p:nvSpPr>
          <p:cNvPr id="3" name="Content Placeholder 2"/>
          <p:cNvSpPr>
            <a:spLocks noGrp="1"/>
          </p:cNvSpPr>
          <p:nvPr>
            <p:ph idx="1"/>
          </p:nvPr>
        </p:nvSpPr>
        <p:spPr>
          <a:xfrm>
            <a:off x="899160" y="1233363"/>
            <a:ext cx="3444240" cy="3579849"/>
          </a:xfrm>
          <a:ln>
            <a:noFill/>
          </a:ln>
        </p:spPr>
        <p:txBody>
          <a:bodyPr>
            <a:normAutofit fontScale="25000" lnSpcReduction="20000"/>
          </a:bodyPr>
          <a:lstStyle/>
          <a:p>
            <a:pPr algn="ctr">
              <a:lnSpc>
                <a:spcPct val="80000"/>
              </a:lnSpc>
            </a:pPr>
            <a:endParaRPr lang="en-US" altLang="en-US" b="1" i="1" u="sng" dirty="0" smtClean="0">
              <a:solidFill>
                <a:srgbClr val="008080"/>
              </a:solidFill>
            </a:endParaRPr>
          </a:p>
          <a:p>
            <a:pPr algn="ctr">
              <a:lnSpc>
                <a:spcPct val="80000"/>
              </a:lnSpc>
            </a:pPr>
            <a:endParaRPr lang="en-US" altLang="en-US" b="1" i="1" u="sng" dirty="0">
              <a:solidFill>
                <a:srgbClr val="008080"/>
              </a:solidFill>
            </a:endParaRPr>
          </a:p>
          <a:p>
            <a:pPr marL="0" indent="0" algn="ctr">
              <a:lnSpc>
                <a:spcPct val="80000"/>
              </a:lnSpc>
              <a:buNone/>
            </a:pPr>
            <a:r>
              <a:rPr lang="en-US" altLang="en-US" sz="8000" b="1" i="1" u="sng" dirty="0" smtClean="0">
                <a:solidFill>
                  <a:srgbClr val="008080"/>
                </a:solidFill>
              </a:rPr>
              <a:t>Managed </a:t>
            </a:r>
            <a:r>
              <a:rPr lang="en-US" altLang="en-US" sz="8000" b="1" i="1" u="sng" dirty="0">
                <a:solidFill>
                  <a:srgbClr val="008080"/>
                </a:solidFill>
              </a:rPr>
              <a:t>Care</a:t>
            </a:r>
          </a:p>
          <a:p>
            <a:pPr algn="ctr">
              <a:lnSpc>
                <a:spcPct val="80000"/>
              </a:lnSpc>
            </a:pPr>
            <a:endParaRPr lang="en-US" altLang="en-US" sz="7200" dirty="0">
              <a:solidFill>
                <a:srgbClr val="008080"/>
              </a:solidFill>
            </a:endParaRPr>
          </a:p>
          <a:p>
            <a:pPr>
              <a:lnSpc>
                <a:spcPct val="80000"/>
              </a:lnSpc>
              <a:buFont typeface="Arial" panose="020B0604020202020204" pitchFamily="34" charset="0"/>
              <a:buChar char="•"/>
            </a:pPr>
            <a:endParaRPr lang="en-US" altLang="en-US" sz="7200" dirty="0" smtClean="0"/>
          </a:p>
          <a:p>
            <a:pPr>
              <a:lnSpc>
                <a:spcPct val="80000"/>
              </a:lnSpc>
              <a:buFont typeface="Arial" panose="020B0604020202020204" pitchFamily="34" charset="0"/>
              <a:buChar char="•"/>
            </a:pPr>
            <a:endParaRPr lang="en-US" altLang="en-US" sz="7200" dirty="0"/>
          </a:p>
          <a:p>
            <a:pPr>
              <a:lnSpc>
                <a:spcPct val="120000"/>
              </a:lnSpc>
              <a:buFont typeface="Wingdings" panose="05000000000000000000" pitchFamily="2" charset="2"/>
              <a:buChar char="Ø"/>
            </a:pPr>
            <a:r>
              <a:rPr lang="en-US" altLang="en-US" sz="7200" b="1" dirty="0" smtClean="0"/>
              <a:t>Intake </a:t>
            </a:r>
            <a:r>
              <a:rPr lang="en-US" altLang="en-US" sz="7200" b="1" dirty="0"/>
              <a:t>and Initial Direction of </a:t>
            </a:r>
            <a:r>
              <a:rPr lang="en-US" altLang="en-US" sz="7200" b="1" dirty="0" smtClean="0"/>
              <a:t>Care</a:t>
            </a:r>
          </a:p>
          <a:p>
            <a:pPr>
              <a:lnSpc>
                <a:spcPct val="80000"/>
              </a:lnSpc>
              <a:buFont typeface="Wingdings" panose="05000000000000000000" pitchFamily="2" charset="2"/>
              <a:buChar char="Ø"/>
            </a:pPr>
            <a:endParaRPr lang="en-US" altLang="en-US" sz="7200" b="1" dirty="0" smtClean="0"/>
          </a:p>
          <a:p>
            <a:pPr>
              <a:lnSpc>
                <a:spcPct val="80000"/>
              </a:lnSpc>
              <a:buFont typeface="Wingdings" panose="05000000000000000000" pitchFamily="2" charset="2"/>
              <a:buChar char="Ø"/>
            </a:pPr>
            <a:r>
              <a:rPr lang="en-US" altLang="en-US" sz="7200" b="1" dirty="0"/>
              <a:t>24/7 </a:t>
            </a:r>
            <a:r>
              <a:rPr lang="en-US" altLang="en-US" sz="7200" b="1" dirty="0" smtClean="0"/>
              <a:t>Claims Reporting Triage</a:t>
            </a:r>
          </a:p>
          <a:p>
            <a:pPr>
              <a:lnSpc>
                <a:spcPct val="80000"/>
              </a:lnSpc>
              <a:buFont typeface="Wingdings" panose="05000000000000000000" pitchFamily="2" charset="2"/>
              <a:buChar char="Ø"/>
            </a:pPr>
            <a:endParaRPr lang="en-US" altLang="en-US" sz="7200" b="1" dirty="0" smtClean="0"/>
          </a:p>
          <a:p>
            <a:pPr>
              <a:lnSpc>
                <a:spcPct val="80000"/>
              </a:lnSpc>
              <a:buFont typeface="Wingdings" panose="05000000000000000000" pitchFamily="2" charset="2"/>
              <a:buChar char="Ø"/>
            </a:pPr>
            <a:r>
              <a:rPr lang="en-US" altLang="en-US" sz="7200" b="1" dirty="0"/>
              <a:t>Medical Case </a:t>
            </a:r>
            <a:r>
              <a:rPr lang="en-US" altLang="en-US" sz="7200" b="1" dirty="0" smtClean="0"/>
              <a:t>Management</a:t>
            </a:r>
          </a:p>
          <a:p>
            <a:pPr>
              <a:lnSpc>
                <a:spcPct val="80000"/>
              </a:lnSpc>
              <a:buFont typeface="Wingdings" panose="05000000000000000000" pitchFamily="2" charset="2"/>
              <a:buChar char="Ø"/>
            </a:pPr>
            <a:endParaRPr lang="en-US" altLang="en-US" sz="7200" b="1" dirty="0" smtClean="0"/>
          </a:p>
          <a:p>
            <a:pPr>
              <a:lnSpc>
                <a:spcPct val="80000"/>
              </a:lnSpc>
              <a:buFont typeface="Wingdings" panose="05000000000000000000" pitchFamily="2" charset="2"/>
              <a:buChar char="Ø"/>
            </a:pPr>
            <a:r>
              <a:rPr lang="en-US" altLang="en-US" sz="7200" b="1" dirty="0"/>
              <a:t>QualCare Provider Network </a:t>
            </a:r>
            <a:r>
              <a:rPr lang="en-US" altLang="en-US" sz="7200" b="1" dirty="0" smtClean="0"/>
              <a:t>Access</a:t>
            </a:r>
          </a:p>
          <a:p>
            <a:pPr>
              <a:lnSpc>
                <a:spcPct val="80000"/>
              </a:lnSpc>
              <a:buFont typeface="Wingdings" panose="05000000000000000000" pitchFamily="2" charset="2"/>
              <a:buChar char="Ø"/>
            </a:pPr>
            <a:endParaRPr lang="en-US" altLang="en-US" sz="7200" b="1" dirty="0" smtClean="0"/>
          </a:p>
          <a:p>
            <a:pPr>
              <a:lnSpc>
                <a:spcPct val="80000"/>
              </a:lnSpc>
              <a:buFont typeface="Wingdings" panose="05000000000000000000" pitchFamily="2" charset="2"/>
              <a:buChar char="Ø"/>
            </a:pPr>
            <a:r>
              <a:rPr lang="en-US" altLang="en-US" sz="7200" b="1" dirty="0"/>
              <a:t>Medical Bill Review and </a:t>
            </a:r>
            <a:r>
              <a:rPr lang="en-US" altLang="en-US" sz="7200" b="1" dirty="0" smtClean="0"/>
              <a:t>Repricing</a:t>
            </a:r>
          </a:p>
          <a:p>
            <a:pPr>
              <a:lnSpc>
                <a:spcPct val="80000"/>
              </a:lnSpc>
              <a:buFont typeface="Wingdings" panose="05000000000000000000" pitchFamily="2" charset="2"/>
              <a:buChar char="Ø"/>
            </a:pPr>
            <a:endParaRPr lang="en-US" altLang="en-US" sz="7200" b="1" dirty="0" smtClean="0"/>
          </a:p>
          <a:p>
            <a:pPr>
              <a:lnSpc>
                <a:spcPct val="80000"/>
              </a:lnSpc>
              <a:buFont typeface="Wingdings" panose="05000000000000000000" pitchFamily="2" charset="2"/>
              <a:buChar char="Ø"/>
            </a:pPr>
            <a:r>
              <a:rPr lang="en-US" altLang="en-US" sz="7200" b="1" dirty="0"/>
              <a:t>Out-of-Network Rate Negotiation (MCCI)</a:t>
            </a:r>
          </a:p>
          <a:p>
            <a:pPr>
              <a:lnSpc>
                <a:spcPct val="80000"/>
              </a:lnSpc>
              <a:buFont typeface="Arial" panose="020B0604020202020204" pitchFamily="34" charset="0"/>
              <a:buChar char="•"/>
            </a:pPr>
            <a:endParaRPr lang="en-US" altLang="en-US" sz="7200" b="1" dirty="0"/>
          </a:p>
          <a:p>
            <a:pPr marL="0" indent="0">
              <a:lnSpc>
                <a:spcPct val="80000"/>
              </a:lnSpc>
              <a:buNone/>
            </a:pPr>
            <a:endParaRPr lang="en-US" altLang="en-US" sz="7200" dirty="0"/>
          </a:p>
          <a:p>
            <a:pPr>
              <a:lnSpc>
                <a:spcPct val="80000"/>
              </a:lnSpc>
              <a:buFont typeface="Arial" panose="020B0604020202020204" pitchFamily="34" charset="0"/>
              <a:buChar char="•"/>
            </a:pPr>
            <a:endParaRPr lang="en-US" altLang="en-US" sz="7200" dirty="0"/>
          </a:p>
          <a:p>
            <a:pPr>
              <a:lnSpc>
                <a:spcPct val="80000"/>
              </a:lnSpc>
              <a:buFont typeface="Arial" panose="020B0604020202020204" pitchFamily="34" charset="0"/>
              <a:buChar char="•"/>
            </a:pPr>
            <a:endParaRPr lang="en-US" altLang="en-US" sz="7200" dirty="0"/>
          </a:p>
          <a:p>
            <a:pPr>
              <a:lnSpc>
                <a:spcPct val="80000"/>
              </a:lnSpc>
              <a:buFont typeface="Arial" panose="020B0604020202020204" pitchFamily="34" charset="0"/>
              <a:buChar char="•"/>
            </a:pPr>
            <a:endParaRPr lang="en-US" altLang="en-US" sz="7200" dirty="0"/>
          </a:p>
          <a:p>
            <a:endParaRPr lang="en-US" sz="7200" dirty="0"/>
          </a:p>
        </p:txBody>
      </p:sp>
      <p:sp>
        <p:nvSpPr>
          <p:cNvPr id="4" name="Rectangle 3"/>
          <p:cNvSpPr/>
          <p:nvPr/>
        </p:nvSpPr>
        <p:spPr>
          <a:xfrm>
            <a:off x="4953000" y="1275735"/>
            <a:ext cx="3429000" cy="6153479"/>
          </a:xfrm>
          <a:prstGeom prst="rect">
            <a:avLst/>
          </a:prstGeom>
          <a:ln>
            <a:noFill/>
          </a:ln>
        </p:spPr>
        <p:txBody>
          <a:bodyPr wrap="square">
            <a:spAutoFit/>
          </a:bodyPr>
          <a:lstStyle/>
          <a:p>
            <a:pPr algn="ctr" eaLnBrk="1" hangingPunct="1">
              <a:lnSpc>
                <a:spcPct val="80000"/>
              </a:lnSpc>
              <a:buFontTx/>
              <a:buNone/>
            </a:pPr>
            <a:endParaRPr lang="en-US" altLang="en-US" b="1" i="1" u="sng" dirty="0">
              <a:solidFill>
                <a:srgbClr val="008080"/>
              </a:solidFill>
            </a:endParaRPr>
          </a:p>
          <a:p>
            <a:pPr algn="ctr" eaLnBrk="1" hangingPunct="1">
              <a:lnSpc>
                <a:spcPct val="80000"/>
              </a:lnSpc>
              <a:buFontTx/>
              <a:buNone/>
            </a:pPr>
            <a:r>
              <a:rPr lang="en-US" altLang="en-US" sz="2000" b="1" i="1" u="sng" dirty="0" smtClean="0">
                <a:solidFill>
                  <a:srgbClr val="008080"/>
                </a:solidFill>
              </a:rPr>
              <a:t>Claims</a:t>
            </a:r>
            <a:endParaRPr lang="en-US" altLang="en-US" sz="2000" b="1" i="1" u="sng" dirty="0">
              <a:solidFill>
                <a:srgbClr val="008080"/>
              </a:solidFill>
            </a:endParaRPr>
          </a:p>
          <a:p>
            <a:pPr algn="ctr" eaLnBrk="1" hangingPunct="1">
              <a:lnSpc>
                <a:spcPct val="80000"/>
              </a:lnSpc>
              <a:buFontTx/>
              <a:buNone/>
            </a:pPr>
            <a:endParaRPr lang="en-US" altLang="en-US" b="1" u="sng" dirty="0">
              <a:solidFill>
                <a:srgbClr val="008080"/>
              </a:solidFill>
            </a:endParaRPr>
          </a:p>
          <a:p>
            <a:pPr marL="285750" indent="-285750" eaLnBrk="1" hangingPunct="1">
              <a:lnSpc>
                <a:spcPct val="150000"/>
              </a:lnSpc>
              <a:spcBef>
                <a:spcPts val="800"/>
              </a:spcBef>
              <a:spcAft>
                <a:spcPts val="0"/>
              </a:spcAft>
              <a:buFont typeface="Wingdings" panose="05000000000000000000" pitchFamily="2" charset="2"/>
              <a:buChar char="Ø"/>
            </a:pPr>
            <a:r>
              <a:rPr lang="en-US" altLang="en-US" b="1" dirty="0" smtClean="0"/>
              <a:t>Claim Management</a:t>
            </a:r>
          </a:p>
          <a:p>
            <a:pPr marL="285750" indent="-285750">
              <a:lnSpc>
                <a:spcPct val="150000"/>
              </a:lnSpc>
              <a:spcBef>
                <a:spcPts val="800"/>
              </a:spcBef>
              <a:spcAft>
                <a:spcPts val="0"/>
              </a:spcAft>
              <a:buFont typeface="Wingdings" panose="05000000000000000000" pitchFamily="2" charset="2"/>
              <a:buChar char="Ø"/>
            </a:pPr>
            <a:r>
              <a:rPr lang="en-US" altLang="en-US" b="1" dirty="0"/>
              <a:t>Proprietary Claim Information </a:t>
            </a:r>
            <a:r>
              <a:rPr lang="en-US" altLang="en-US" b="1" dirty="0" smtClean="0"/>
              <a:t>Systems</a:t>
            </a:r>
          </a:p>
          <a:p>
            <a:pPr marL="285750" indent="-285750">
              <a:lnSpc>
                <a:spcPct val="150000"/>
              </a:lnSpc>
              <a:spcBef>
                <a:spcPts val="800"/>
              </a:spcBef>
              <a:spcAft>
                <a:spcPts val="0"/>
              </a:spcAft>
              <a:buFont typeface="Wingdings" panose="05000000000000000000" pitchFamily="2" charset="2"/>
              <a:buChar char="Ø"/>
            </a:pPr>
            <a:r>
              <a:rPr lang="en-US" altLang="en-US" b="1" dirty="0"/>
              <a:t>Fraud Investigation </a:t>
            </a:r>
            <a:r>
              <a:rPr lang="en-US" altLang="en-US" b="1" dirty="0" smtClean="0"/>
              <a:t>Program</a:t>
            </a:r>
          </a:p>
          <a:p>
            <a:pPr marL="285750" indent="-285750">
              <a:lnSpc>
                <a:spcPct val="150000"/>
              </a:lnSpc>
              <a:spcBef>
                <a:spcPts val="800"/>
              </a:spcBef>
              <a:spcAft>
                <a:spcPts val="0"/>
              </a:spcAft>
              <a:buFont typeface="Wingdings" panose="05000000000000000000" pitchFamily="2" charset="2"/>
              <a:buChar char="Ø"/>
            </a:pPr>
            <a:r>
              <a:rPr lang="en-US" altLang="en-US" b="1" dirty="0"/>
              <a:t>Litigation </a:t>
            </a:r>
            <a:r>
              <a:rPr lang="en-US" altLang="en-US" b="1" dirty="0" smtClean="0"/>
              <a:t>Management</a:t>
            </a:r>
          </a:p>
          <a:p>
            <a:pPr marL="285750" indent="-285750">
              <a:lnSpc>
                <a:spcPct val="150000"/>
              </a:lnSpc>
              <a:spcBef>
                <a:spcPts val="800"/>
              </a:spcBef>
              <a:spcAft>
                <a:spcPts val="0"/>
              </a:spcAft>
              <a:buFont typeface="Wingdings" panose="05000000000000000000" pitchFamily="2" charset="2"/>
              <a:buChar char="Ø"/>
            </a:pPr>
            <a:r>
              <a:rPr lang="en-US" altLang="en-US" b="1" dirty="0"/>
              <a:t>Transitional Duty </a:t>
            </a:r>
            <a:r>
              <a:rPr lang="en-US" altLang="en-US" b="1" dirty="0" smtClean="0"/>
              <a:t>Program</a:t>
            </a:r>
          </a:p>
          <a:p>
            <a:pPr marL="285750" indent="-285750">
              <a:lnSpc>
                <a:spcPct val="150000"/>
              </a:lnSpc>
              <a:spcBef>
                <a:spcPts val="800"/>
              </a:spcBef>
              <a:spcAft>
                <a:spcPts val="0"/>
              </a:spcAft>
              <a:buFont typeface="Wingdings" panose="05000000000000000000" pitchFamily="2" charset="2"/>
              <a:buChar char="Ø"/>
            </a:pPr>
            <a:r>
              <a:rPr lang="en-US" altLang="en-US" b="1" dirty="0" smtClean="0"/>
              <a:t>Subrogation</a:t>
            </a:r>
          </a:p>
          <a:p>
            <a:pPr marL="285750" indent="-285750">
              <a:lnSpc>
                <a:spcPct val="150000"/>
              </a:lnSpc>
              <a:spcBef>
                <a:spcPts val="800"/>
              </a:spcBef>
              <a:spcAft>
                <a:spcPts val="0"/>
              </a:spcAft>
              <a:buFont typeface="Wingdings" panose="05000000000000000000" pitchFamily="2" charset="2"/>
              <a:buChar char="Ø"/>
            </a:pPr>
            <a:r>
              <a:rPr lang="en-US" altLang="en-US" b="1" dirty="0"/>
              <a:t>Federal and State Reporting</a:t>
            </a:r>
            <a:endParaRPr lang="en-US" b="1" dirty="0"/>
          </a:p>
          <a:p>
            <a:pPr marL="285750" indent="-285750">
              <a:lnSpc>
                <a:spcPct val="80000"/>
              </a:lnSpc>
              <a:buClr>
                <a:srgbClr val="FFC000"/>
              </a:buClr>
              <a:buFont typeface="Wingdings" panose="05000000000000000000" pitchFamily="2" charset="2"/>
              <a:buChar char="Ø"/>
            </a:pPr>
            <a:endParaRPr lang="en-US" altLang="en-US" dirty="0"/>
          </a:p>
          <a:p>
            <a:pPr marL="285750" indent="-285750">
              <a:lnSpc>
                <a:spcPct val="80000"/>
              </a:lnSpc>
              <a:buFont typeface="Arial" panose="020B0604020202020204" pitchFamily="34" charset="0"/>
              <a:buChar char="•"/>
            </a:pPr>
            <a:endParaRPr lang="en-US" altLang="en-US" dirty="0"/>
          </a:p>
          <a:p>
            <a:pPr marL="285750" indent="-285750">
              <a:lnSpc>
                <a:spcPct val="80000"/>
              </a:lnSpc>
              <a:buFont typeface="Arial" panose="020B0604020202020204" pitchFamily="34" charset="0"/>
              <a:buChar char="•"/>
            </a:pPr>
            <a:endParaRPr lang="en-US" altLang="en-US" dirty="0"/>
          </a:p>
          <a:p>
            <a:pPr marL="285750" indent="-285750">
              <a:lnSpc>
                <a:spcPct val="80000"/>
              </a:lnSpc>
              <a:buFont typeface="Arial" panose="020B0604020202020204" pitchFamily="34" charset="0"/>
              <a:buChar char="•"/>
            </a:pPr>
            <a:endParaRPr lang="en-US" altLang="en-US" dirty="0"/>
          </a:p>
          <a:p>
            <a:pPr marL="285750" indent="-285750">
              <a:lnSpc>
                <a:spcPct val="80000"/>
              </a:lnSpc>
              <a:buFont typeface="Arial" panose="020B0604020202020204" pitchFamily="34" charset="0"/>
              <a:buChar char="•"/>
            </a:pPr>
            <a:endParaRPr lang="en-US" altLang="en-US" dirty="0"/>
          </a:p>
          <a:p>
            <a:pPr marL="285750" indent="-285750" eaLnBrk="1" hangingPunct="1">
              <a:lnSpc>
                <a:spcPct val="80000"/>
              </a:lnSpc>
              <a:buFont typeface="Arial" panose="020B0604020202020204" pitchFamily="34" charset="0"/>
              <a:buChar char="•"/>
            </a:pPr>
            <a:endParaRPr lang="en-US" alt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96000"/>
            <a:ext cx="2727960" cy="548640"/>
          </a:xfrm>
          <a:prstGeom prst="rect">
            <a:avLst/>
          </a:prstGeom>
          <a:noFill/>
          <a:ln>
            <a:noFill/>
          </a:ln>
        </p:spPr>
      </p:pic>
      <p:pic>
        <p:nvPicPr>
          <p:cNvPr id="7" name="Picture 6"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spTree>
    <p:extLst>
      <p:ext uri="{BB962C8B-B14F-4D97-AF65-F5344CB8AC3E}">
        <p14:creationId xmlns:p14="http://schemas.microsoft.com/office/powerpoint/2010/main" val="2729557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effectLst>
                  <a:outerShdw blurRad="38100" dist="38100" dir="2700000" algn="tl">
                    <a:srgbClr val="000000">
                      <a:alpha val="43137"/>
                    </a:srgbClr>
                  </a:outerShdw>
                </a:effectLst>
              </a:rPr>
              <a:t>ROLES</a:t>
            </a:r>
            <a:endParaRPr lang="en-US" sz="9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37</a:t>
            </a:fld>
            <a:endParaRPr lang="en-US" dirty="0">
              <a:solidFill>
                <a:prstClr val="black">
                  <a:tint val="75000"/>
                </a:prstClr>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500000">
            <a:off x="755829" y="2301179"/>
            <a:ext cx="308864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747977"/>
            <a:ext cx="3573141"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0600" y="1600200"/>
            <a:ext cx="3810000" cy="1569660"/>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Tahoma" pitchFamily="34" charset="0"/>
              </a:rPr>
              <a:t>There are certain requirements for individual roles; however, sometimes the roles overlap.</a:t>
            </a:r>
            <a:endParaRPr lang="en-US" sz="2400" dirty="0">
              <a:solidFill>
                <a:prstClr val="black"/>
              </a:solidFill>
              <a:latin typeface="Tahoma" pitchFamily="34" charset="0"/>
            </a:endParaRPr>
          </a:p>
        </p:txBody>
      </p:sp>
      <p:sp>
        <p:nvSpPr>
          <p:cNvPr id="7" name="TextBox 6"/>
          <p:cNvSpPr txBox="1"/>
          <p:nvPr/>
        </p:nvSpPr>
        <p:spPr>
          <a:xfrm>
            <a:off x="609600" y="4876800"/>
            <a:ext cx="3810000" cy="1077218"/>
          </a:xfrm>
          <a:prstGeom prst="rect">
            <a:avLst/>
          </a:prstGeom>
          <a:noFill/>
        </p:spPr>
        <p:txBody>
          <a:bodyPr wrap="square" rtlCol="0">
            <a:spAutoFit/>
          </a:bodyPr>
          <a:lstStyle/>
          <a:p>
            <a:pPr fontAlgn="base">
              <a:spcBef>
                <a:spcPct val="0"/>
              </a:spcBef>
              <a:spcAft>
                <a:spcPct val="0"/>
              </a:spcAft>
            </a:pPr>
            <a:r>
              <a:rPr lang="en-US" sz="3200" dirty="0" smtClean="0">
                <a:solidFill>
                  <a:prstClr val="black"/>
                </a:solidFill>
                <a:latin typeface="Tahoma" pitchFamily="34" charset="0"/>
              </a:rPr>
              <a:t>All roles have to work together!</a:t>
            </a:r>
            <a:endParaRPr lang="en-US" sz="3200" dirty="0">
              <a:solidFill>
                <a:prstClr val="black"/>
              </a:solidFill>
              <a:latin typeface="Tahoma" pitchFamily="34" charset="0"/>
            </a:endParaRPr>
          </a:p>
        </p:txBody>
      </p:sp>
      <p:pic>
        <p:nvPicPr>
          <p:cNvPr id="8" name="Picture 7"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6096000"/>
            <a:ext cx="1810493" cy="682211"/>
          </a:xfrm>
          <a:prstGeom prst="rect">
            <a:avLst/>
          </a:prstGeom>
          <a:noFill/>
          <a:ln>
            <a:noFill/>
          </a:ln>
        </p:spPr>
      </p:pic>
      <p:pic>
        <p:nvPicPr>
          <p:cNvPr id="9"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02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r>
              <a:rPr lang="en-US" dirty="0" smtClean="0"/>
              <a:t>Role of the Employee</a:t>
            </a:r>
          </a:p>
          <a:p>
            <a:r>
              <a:rPr lang="en-US" dirty="0" smtClean="0"/>
              <a:t>Role of the Supervisor</a:t>
            </a:r>
          </a:p>
          <a:p>
            <a:r>
              <a:rPr lang="en-US" dirty="0" smtClean="0"/>
              <a:t>Role of the Claims Coordinator</a:t>
            </a:r>
          </a:p>
          <a:p>
            <a:r>
              <a:rPr lang="en-US" dirty="0" smtClean="0"/>
              <a:t>Role of the Intake Coordinator</a:t>
            </a:r>
          </a:p>
          <a:p>
            <a:r>
              <a:rPr lang="en-US" dirty="0" smtClean="0"/>
              <a:t>Role of the Nurse Case Manager</a:t>
            </a:r>
          </a:p>
          <a:p>
            <a:r>
              <a:rPr lang="en-US" dirty="0" smtClean="0"/>
              <a:t>Role of the Treating Provider(s)</a:t>
            </a:r>
          </a:p>
          <a:p>
            <a:r>
              <a:rPr lang="en-US" dirty="0" smtClean="0"/>
              <a:t>Role of the Adjuster</a:t>
            </a:r>
            <a:endParaRPr lang="en-US"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38</a:t>
            </a:fld>
            <a:endParaRPr lang="en-US" dirty="0">
              <a:solidFill>
                <a:prstClr val="black">
                  <a:tint val="75000"/>
                </a:prstClr>
              </a:solidFill>
            </a:endParaRPr>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292" r="29701"/>
          <a:stretch/>
        </p:blipFill>
        <p:spPr bwMode="auto">
          <a:xfrm>
            <a:off x="6358270" y="1141228"/>
            <a:ext cx="2488018"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6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3600" dirty="0" smtClean="0"/>
              <a:t>ROLE OF THE CLAIMS COORDINATOR</a:t>
            </a:r>
            <a:endParaRPr lang="en-US" sz="3600" dirty="0"/>
          </a:p>
        </p:txBody>
      </p:sp>
      <p:sp>
        <p:nvSpPr>
          <p:cNvPr id="3" name="Content Placeholder 2"/>
          <p:cNvSpPr>
            <a:spLocks noGrp="1"/>
          </p:cNvSpPr>
          <p:nvPr>
            <p:ph idx="1"/>
          </p:nvPr>
        </p:nvSpPr>
        <p:spPr/>
        <p:txBody>
          <a:bodyPr>
            <a:normAutofit/>
          </a:bodyPr>
          <a:lstStyle/>
          <a:p>
            <a:pPr>
              <a:buClr>
                <a:srgbClr val="FFC000"/>
              </a:buClr>
              <a:defRPr/>
            </a:pPr>
            <a:endParaRPr lang="en-US" sz="2800" dirty="0" smtClean="0"/>
          </a:p>
          <a:p>
            <a:pPr>
              <a:defRPr/>
            </a:pPr>
            <a:r>
              <a:rPr lang="en-US" sz="2800" dirty="0" smtClean="0"/>
              <a:t>It is the responsibility of the Claims Coordinator to oversee the reporting of claims within the municipality and serve as a liaison between the municipality, the Claims Administrator (TPA), and the Managed Care Organization (MCO).</a:t>
            </a:r>
          </a:p>
          <a:p>
            <a:pPr algn="just">
              <a:defRPr/>
            </a:pPr>
            <a:r>
              <a:rPr lang="en-US" sz="2800" dirty="0" smtClean="0"/>
              <a:t>Early, accurate claim reporting is essential to controlling the costs associated with your Workers’ Compensation claims.</a:t>
            </a:r>
            <a:endParaRPr lang="en-US" dirty="0" smtClean="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pPr>
                <a:defRPr/>
              </a:pPr>
              <a:t>39</a:t>
            </a:fld>
            <a:endParaRPr lang="en-US" dirty="0"/>
          </a:p>
        </p:txBody>
      </p:sp>
      <p:pic>
        <p:nvPicPr>
          <p:cNvPr id="6" name="Picture 2" descr="C:\Documents and Settings\ktschohl\Local Settings\Temporary Internet Files\Content.IE5\XQL9PHQV\officework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36978"/>
            <a:ext cx="1524000" cy="1196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8"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73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074"/>
          <p:cNvSpPr>
            <a:spLocks noGrp="1" noChangeArrowheads="1"/>
          </p:cNvSpPr>
          <p:nvPr>
            <p:ph type="title"/>
          </p:nvPr>
        </p:nvSpPr>
        <p:spPr>
          <a:xfrm>
            <a:off x="685800" y="152400"/>
            <a:ext cx="7772400" cy="1143000"/>
          </a:xfrm>
        </p:spPr>
        <p:txBody>
          <a:bodyPr>
            <a:normAutofit/>
          </a:bodyPr>
          <a:lstStyle/>
          <a:p>
            <a:r>
              <a:rPr lang="en-US" altLang="en-US" dirty="0"/>
              <a:t>The JIF is Different</a:t>
            </a:r>
          </a:p>
        </p:txBody>
      </p:sp>
      <p:sp>
        <p:nvSpPr>
          <p:cNvPr id="168963" name="Rectangle 3075"/>
          <p:cNvSpPr>
            <a:spLocks noGrp="1" noChangeArrowheads="1"/>
          </p:cNvSpPr>
          <p:nvPr>
            <p:ph type="body" sz="half" idx="2"/>
          </p:nvPr>
        </p:nvSpPr>
        <p:spPr>
          <a:xfrm>
            <a:off x="1066800" y="1524000"/>
            <a:ext cx="6400800" cy="3276600"/>
          </a:xfrm>
        </p:spPr>
        <p:txBody>
          <a:bodyPr>
            <a:normAutofit lnSpcReduction="10000"/>
          </a:bodyPr>
          <a:lstStyle/>
          <a:p>
            <a:r>
              <a:rPr lang="en-US" altLang="en-US" dirty="0" smtClean="0"/>
              <a:t>Public Entity </a:t>
            </a:r>
            <a:r>
              <a:rPr lang="en-US" altLang="en-US" dirty="0"/>
              <a:t>Ownership</a:t>
            </a:r>
          </a:p>
          <a:p>
            <a:r>
              <a:rPr lang="en-US" altLang="en-US" dirty="0"/>
              <a:t>Unparalleled Safety Programs</a:t>
            </a:r>
          </a:p>
          <a:p>
            <a:r>
              <a:rPr lang="en-US" altLang="en-US" dirty="0"/>
              <a:t>Solid Claims Management</a:t>
            </a:r>
          </a:p>
          <a:p>
            <a:r>
              <a:rPr lang="en-US" altLang="en-US" dirty="0"/>
              <a:t>Effective Risk Management</a:t>
            </a:r>
          </a:p>
          <a:p>
            <a:r>
              <a:rPr lang="en-US" altLang="en-US" dirty="0"/>
              <a:t>Customized Services</a:t>
            </a:r>
          </a:p>
          <a:p>
            <a:r>
              <a:rPr lang="en-US" altLang="en-US" dirty="0"/>
              <a:t>Financial Stability</a:t>
            </a:r>
          </a:p>
        </p:txBody>
      </p:sp>
      <p:sp>
        <p:nvSpPr>
          <p:cNvPr id="3" name="Slide Number Placeholder 2"/>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257800"/>
            <a:ext cx="2821305" cy="1377315"/>
          </a:xfrm>
          <a:prstGeom prst="rect">
            <a:avLst/>
          </a:prstGeom>
          <a:noFill/>
          <a:ln>
            <a:noFill/>
          </a:ln>
        </p:spPr>
      </p:pic>
      <p:pic>
        <p:nvPicPr>
          <p:cNvPr id="8"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56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1905000"/>
          </a:xfrm>
        </p:spPr>
        <p:txBody>
          <a:bodyPr/>
          <a:lstStyle/>
          <a:p>
            <a:pPr algn="ctr" eaLnBrk="1" hangingPunct="1"/>
            <a:r>
              <a:rPr lang="en-US" altLang="en-US" b="1" dirty="0" smtClean="0">
                <a:solidFill>
                  <a:srgbClr val="008080"/>
                </a:solidFill>
                <a:latin typeface="Bookman Old Style" pitchFamily="18" charset="0"/>
              </a:rPr>
              <a:t>Timely Reporting Is Key</a:t>
            </a:r>
            <a:r>
              <a:rPr lang="en-US" altLang="en-US" dirty="0" smtClean="0"/>
              <a:t/>
            </a:r>
            <a:br>
              <a:rPr lang="en-US" altLang="en-US" dirty="0" smtClean="0"/>
            </a:br>
            <a:r>
              <a:rPr lang="en-US" altLang="en-US" sz="2000" dirty="0" smtClean="0"/>
              <a:t>In Workers’ Comp the Clock and Calendar are the Enemy</a:t>
            </a:r>
            <a:br>
              <a:rPr lang="en-US" altLang="en-US" sz="2000" dirty="0" smtClean="0"/>
            </a:br>
            <a:r>
              <a:rPr lang="en-US" altLang="en-US" sz="2400" dirty="0" smtClean="0"/>
              <a:t> </a:t>
            </a:r>
            <a:r>
              <a:rPr lang="en-US" altLang="en-US" sz="2400" u="sng" dirty="0" smtClean="0">
                <a:latin typeface="Bookman Old Style" pitchFamily="18" charset="0"/>
              </a:rPr>
              <a:t>Success is Based on Good Communication</a:t>
            </a:r>
          </a:p>
        </p:txBody>
      </p:sp>
      <p:sp>
        <p:nvSpPr>
          <p:cNvPr id="5123" name="Rectangle 5"/>
          <p:cNvSpPr>
            <a:spLocks noGrp="1" noChangeArrowheads="1"/>
          </p:cNvSpPr>
          <p:nvPr>
            <p:ph type="body" sz="half" idx="2"/>
          </p:nvPr>
        </p:nvSpPr>
        <p:spPr>
          <a:xfrm>
            <a:off x="3048000" y="2286000"/>
            <a:ext cx="5562600" cy="4038600"/>
          </a:xfrm>
        </p:spPr>
        <p:txBody>
          <a:bodyPr>
            <a:noAutofit/>
          </a:bodyPr>
          <a:lstStyle/>
          <a:p>
            <a:pPr eaLnBrk="1" hangingPunct="1">
              <a:lnSpc>
                <a:spcPct val="90000"/>
              </a:lnSpc>
            </a:pPr>
            <a:r>
              <a:rPr lang="en-US" altLang="en-US" sz="1800" dirty="0" smtClean="0"/>
              <a:t>Injuries are best reported and attended to early</a:t>
            </a:r>
          </a:p>
          <a:p>
            <a:pPr eaLnBrk="1" hangingPunct="1">
              <a:lnSpc>
                <a:spcPct val="90000"/>
              </a:lnSpc>
            </a:pPr>
            <a:r>
              <a:rPr lang="en-US" altLang="en-US" sz="1800" dirty="0" smtClean="0"/>
              <a:t>Claims reported more than three (3) days after the injury result in higher costs</a:t>
            </a:r>
          </a:p>
          <a:p>
            <a:pPr algn="just" eaLnBrk="1" hangingPunct="1">
              <a:lnSpc>
                <a:spcPct val="90000"/>
              </a:lnSpc>
            </a:pPr>
            <a:r>
              <a:rPr lang="en-US" altLang="en-US" sz="1800" dirty="0" smtClean="0"/>
              <a:t>Immediate care from an appropriate provider equals quicker recoveries.  This translates into less lost time and  lower indemnity and medical costs. This enables our Nurse Case Managers to direct care to one of our EPO Providers</a:t>
            </a:r>
          </a:p>
          <a:p>
            <a:pPr algn="just" eaLnBrk="1" hangingPunct="1">
              <a:lnSpc>
                <a:spcPct val="90000"/>
              </a:lnSpc>
            </a:pPr>
            <a:r>
              <a:rPr lang="en-US" altLang="en-US" sz="1800" dirty="0" smtClean="0"/>
              <a:t>Late reporting can lead to injuries becoming worse over time, complicating treatment and causing extra expense</a:t>
            </a:r>
          </a:p>
          <a:p>
            <a:pPr algn="just" eaLnBrk="1" hangingPunct="1">
              <a:lnSpc>
                <a:spcPct val="90000"/>
              </a:lnSpc>
            </a:pPr>
            <a:r>
              <a:rPr lang="en-US" altLang="en-US" sz="1800" dirty="0" smtClean="0"/>
              <a:t>Late reporting makes it more difficult to determine whether the injury occurred on the job</a:t>
            </a:r>
          </a:p>
          <a:p>
            <a:pPr algn="just" eaLnBrk="1" hangingPunct="1">
              <a:lnSpc>
                <a:spcPct val="90000"/>
              </a:lnSpc>
            </a:pPr>
            <a:r>
              <a:rPr lang="en-US" altLang="en-US" sz="1800" dirty="0" smtClean="0"/>
              <a:t>Late reporting jeopardizes the timely and thorough investigation  of the claim</a:t>
            </a:r>
          </a:p>
          <a:p>
            <a:pPr eaLnBrk="1" hangingPunct="1">
              <a:lnSpc>
                <a:spcPct val="90000"/>
              </a:lnSpc>
            </a:pPr>
            <a:endParaRPr lang="en-US" altLang="en-US" sz="1600" dirty="0" smtClean="0"/>
          </a:p>
          <a:p>
            <a:pPr eaLnBrk="1" hangingPunct="1">
              <a:lnSpc>
                <a:spcPct val="90000"/>
              </a:lnSpc>
            </a:pPr>
            <a:endParaRPr lang="en-US" altLang="en-US" sz="1600" dirty="0" smtClean="0"/>
          </a:p>
        </p:txBody>
      </p:sp>
      <p:pic>
        <p:nvPicPr>
          <p:cNvPr id="12290" name="Picture 2" descr="C:\Users\pdavidson\AppData\Local\Microsoft\Windows\Temporary Internet Files\Content.IE5\ENU4LWM2\Anonymous-alarm-clo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38400"/>
            <a:ext cx="2834640" cy="3634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6248400"/>
            <a:ext cx="1277093" cy="529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235372"/>
            <a:ext cx="1607535" cy="34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43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DO I REPORT A </a:t>
            </a:r>
            <a:br>
              <a:rPr lang="en-US" sz="3600" dirty="0" smtClean="0"/>
            </a:br>
            <a:r>
              <a:rPr lang="en-US" sz="3600" dirty="0" smtClean="0"/>
              <a:t>WORKERS’ COMPENSATION CLAIM </a:t>
            </a:r>
            <a:br>
              <a:rPr lang="en-US" sz="3600" dirty="0" smtClean="0"/>
            </a:br>
            <a:r>
              <a:rPr lang="en-US" sz="3600" dirty="0" smtClean="0"/>
              <a:t>TO QUAL-LYNX?</a:t>
            </a:r>
            <a:endParaRPr lang="en-US" sz="3600" dirty="0"/>
          </a:p>
        </p:txBody>
      </p:sp>
      <p:sp>
        <p:nvSpPr>
          <p:cNvPr id="3" name="Content Placeholder 2"/>
          <p:cNvSpPr>
            <a:spLocks noGrp="1"/>
          </p:cNvSpPr>
          <p:nvPr>
            <p:ph idx="1"/>
          </p:nvPr>
        </p:nvSpPr>
        <p:spPr>
          <a:xfrm>
            <a:off x="457200" y="1981200"/>
            <a:ext cx="8229600" cy="4267200"/>
          </a:xfrm>
        </p:spPr>
        <p:txBody>
          <a:bodyPr/>
          <a:lstStyle/>
          <a:p>
            <a:pPr>
              <a:defRPr/>
            </a:pPr>
            <a:r>
              <a:rPr lang="en-US" sz="2800" dirty="0"/>
              <a:t>Telephone</a:t>
            </a:r>
          </a:p>
          <a:p>
            <a:pPr lvl="1">
              <a:buFont typeface="Wingdings" panose="05000000000000000000" pitchFamily="2" charset="2"/>
              <a:buChar char="Ø"/>
              <a:defRPr/>
            </a:pPr>
            <a:r>
              <a:rPr lang="en-US" dirty="0"/>
              <a:t>Workers’ Compensation: </a:t>
            </a:r>
            <a:r>
              <a:rPr lang="en-US" b="1" dirty="0" smtClean="0">
                <a:solidFill>
                  <a:srgbClr val="FF0000"/>
                </a:solidFill>
              </a:rPr>
              <a:t>888-342-3839</a:t>
            </a:r>
            <a:endParaRPr lang="en-US" b="1" dirty="0">
              <a:solidFill>
                <a:srgbClr val="FF0000"/>
              </a:solidFill>
            </a:endParaRPr>
          </a:p>
          <a:p>
            <a:pPr>
              <a:defRPr/>
            </a:pPr>
            <a:r>
              <a:rPr lang="en-US" sz="1800" dirty="0" smtClean="0"/>
              <a:t>Facsimile</a:t>
            </a:r>
            <a:endParaRPr lang="en-US" sz="1800" dirty="0"/>
          </a:p>
          <a:p>
            <a:pPr marL="800100" algn="just">
              <a:lnSpc>
                <a:spcPct val="80000"/>
              </a:lnSpc>
              <a:buFont typeface="Wingdings" pitchFamily="2" charset="2"/>
              <a:buChar char="Ø"/>
              <a:defRPr/>
            </a:pPr>
            <a:r>
              <a:rPr lang="en-US" sz="1800" dirty="0" smtClean="0"/>
              <a:t>Workers’ Compensation: 609-601-3196</a:t>
            </a:r>
          </a:p>
          <a:p>
            <a:pPr>
              <a:defRPr/>
            </a:pPr>
            <a:r>
              <a:rPr lang="en-US" sz="1800" dirty="0"/>
              <a:t>Regular Mail</a:t>
            </a:r>
          </a:p>
          <a:p>
            <a:pPr marL="800100" algn="just">
              <a:lnSpc>
                <a:spcPct val="80000"/>
              </a:lnSpc>
              <a:buFont typeface="Wingdings" pitchFamily="2" charset="2"/>
              <a:buChar char="Ø"/>
              <a:defRPr/>
            </a:pPr>
            <a:r>
              <a:rPr lang="en-US" sz="1800" dirty="0"/>
              <a:t>100 Decadon Drive, Egg Harbor Township, NJ 08234</a:t>
            </a:r>
          </a:p>
          <a:p>
            <a:r>
              <a:rPr lang="en-US" sz="1800" dirty="0" smtClean="0"/>
              <a:t>Email</a:t>
            </a:r>
          </a:p>
          <a:p>
            <a:pPr marL="0" indent="0" algn="just">
              <a:buNone/>
            </a:pPr>
            <a:endParaRPr lang="en-US" sz="2400" dirty="0" smtClean="0"/>
          </a:p>
          <a:p>
            <a:pPr>
              <a:buSzPct val="100000"/>
            </a:pPr>
            <a:r>
              <a:rPr lang="en-US" sz="2400" dirty="0" smtClean="0"/>
              <a:t>If </a:t>
            </a:r>
            <a:r>
              <a:rPr lang="en-US" sz="2400" dirty="0"/>
              <a:t>you receive a </a:t>
            </a:r>
            <a:r>
              <a:rPr lang="en-US" sz="2400" dirty="0" smtClean="0"/>
              <a:t>Claim </a:t>
            </a:r>
            <a:r>
              <a:rPr lang="en-US" sz="2400" dirty="0"/>
              <a:t>Petition, </a:t>
            </a:r>
            <a:r>
              <a:rPr lang="en-US" sz="2400" dirty="0" smtClean="0"/>
              <a:t>immediately send it to Patty Davidson at Qual-Lynx! </a:t>
            </a:r>
            <a:endParaRPr lang="en-US" sz="2400" dirty="0"/>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41</a:t>
            </a:fld>
            <a:endParaRPr lang="en-US" dirty="0">
              <a:solidFill>
                <a:prstClr val="black">
                  <a:tint val="75000"/>
                </a:prst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8" t="4750" r="11240"/>
          <a:stretch/>
        </p:blipFill>
        <p:spPr bwMode="auto">
          <a:xfrm>
            <a:off x="6781800" y="2971800"/>
            <a:ext cx="2115880" cy="174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40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smtClean="0"/>
              <a:t>WHEN AN EMPLOYEE IS INJURED</a:t>
            </a:r>
          </a:p>
        </p:txBody>
      </p:sp>
      <p:sp>
        <p:nvSpPr>
          <p:cNvPr id="30723" name="Rectangle 3"/>
          <p:cNvSpPr>
            <a:spLocks noGrp="1" noChangeArrowheads="1"/>
          </p:cNvSpPr>
          <p:nvPr>
            <p:ph idx="1"/>
          </p:nvPr>
        </p:nvSpPr>
        <p:spPr>
          <a:xfrm>
            <a:off x="838200" y="1752600"/>
            <a:ext cx="7086600" cy="4495800"/>
          </a:xfrm>
        </p:spPr>
        <p:txBody>
          <a:bodyPr/>
          <a:lstStyle/>
          <a:p>
            <a:pPr algn="just" eaLnBrk="1" hangingPunct="1">
              <a:defRPr/>
            </a:pPr>
            <a:r>
              <a:rPr lang="en-US" sz="2400" dirty="0"/>
              <a:t>Show genuine concern for the </a:t>
            </a:r>
            <a:r>
              <a:rPr lang="en-US" sz="2400" dirty="0" smtClean="0"/>
              <a:t>injured</a:t>
            </a:r>
          </a:p>
          <a:p>
            <a:pPr marL="0" indent="0" algn="just" eaLnBrk="1" hangingPunct="1">
              <a:buNone/>
              <a:defRPr/>
            </a:pPr>
            <a:r>
              <a:rPr lang="en-US" sz="2400" dirty="0"/>
              <a:t>	</a:t>
            </a:r>
            <a:r>
              <a:rPr lang="en-US" sz="2400" dirty="0" smtClean="0"/>
              <a:t>employee’s welfare</a:t>
            </a:r>
          </a:p>
          <a:p>
            <a:pPr marL="0" indent="0" algn="just" eaLnBrk="1" hangingPunct="1">
              <a:buNone/>
              <a:defRPr/>
            </a:pPr>
            <a:endParaRPr lang="en-US" sz="1600" dirty="0"/>
          </a:p>
          <a:p>
            <a:pPr algn="just" eaLnBrk="1" hangingPunct="1">
              <a:defRPr/>
            </a:pPr>
            <a:r>
              <a:rPr lang="en-US" sz="2400" dirty="0" smtClean="0"/>
              <a:t>Ensure First Aid has been administered</a:t>
            </a:r>
          </a:p>
          <a:p>
            <a:pPr marL="0" indent="0" algn="just" eaLnBrk="1" hangingPunct="1">
              <a:buNone/>
              <a:defRPr/>
            </a:pPr>
            <a:endParaRPr lang="en-US" sz="1600" dirty="0" smtClean="0"/>
          </a:p>
          <a:p>
            <a:pPr algn="just" eaLnBrk="1" hangingPunct="1">
              <a:defRPr/>
            </a:pPr>
            <a:r>
              <a:rPr lang="en-US" sz="2400" dirty="0" smtClean="0"/>
              <a:t>Do not use the emergency room unless </a:t>
            </a:r>
          </a:p>
          <a:p>
            <a:pPr marL="0" indent="0" algn="just" eaLnBrk="1" hangingPunct="1">
              <a:buNone/>
              <a:defRPr/>
            </a:pPr>
            <a:r>
              <a:rPr lang="en-US" sz="2400" dirty="0"/>
              <a:t>	</a:t>
            </a:r>
            <a:r>
              <a:rPr lang="en-US" sz="2400" dirty="0" smtClean="0"/>
              <a:t>emergency treatment is required</a:t>
            </a:r>
          </a:p>
          <a:p>
            <a:pPr marL="0" indent="0" algn="just" eaLnBrk="1" hangingPunct="1">
              <a:buNone/>
              <a:defRPr/>
            </a:pPr>
            <a:endParaRPr lang="en-US" sz="1600" dirty="0" smtClean="0"/>
          </a:p>
          <a:p>
            <a:pPr algn="just" eaLnBrk="1" hangingPunct="1">
              <a:defRPr/>
            </a:pPr>
            <a:r>
              <a:rPr lang="en-US" sz="2400" dirty="0" smtClean="0"/>
              <a:t>Direct injured employee to authorized physician</a:t>
            </a:r>
          </a:p>
          <a:p>
            <a:pPr marL="0" indent="0" algn="just" eaLnBrk="1" hangingPunct="1">
              <a:buNone/>
              <a:defRPr/>
            </a:pPr>
            <a:endParaRPr lang="en-US" sz="1600" dirty="0" smtClean="0"/>
          </a:p>
          <a:p>
            <a:pPr algn="just" eaLnBrk="1" hangingPunct="1">
              <a:defRPr/>
            </a:pPr>
            <a:r>
              <a:rPr lang="en-US" sz="2400" dirty="0" smtClean="0"/>
              <a:t>If serious or catastrophic injury, call 911 </a:t>
            </a:r>
          </a:p>
          <a:p>
            <a:pPr algn="just" eaLnBrk="1" hangingPunct="1">
              <a:defRPr/>
            </a:pPr>
            <a:endParaRPr lang="en-US" sz="2400" dirty="0">
              <a:effectLst>
                <a:outerShdw blurRad="38100" dist="38100" dir="2700000" algn="tl">
                  <a:srgbClr val="000000">
                    <a:alpha val="43137"/>
                  </a:srgbClr>
                </a:outerShdw>
              </a:effectLst>
            </a:endParaRPr>
          </a:p>
          <a:p>
            <a:pPr marL="0" indent="0" algn="just" eaLnBrk="1" hangingPunct="1">
              <a:buFont typeface="Wingdings" pitchFamily="2" charset="2"/>
              <a:buNone/>
              <a:defRPr/>
            </a:pPr>
            <a:endParaRPr lang="en-US" sz="2400" dirty="0" smtClean="0">
              <a:effectLst/>
            </a:endParaRPr>
          </a:p>
        </p:txBody>
      </p:sp>
      <p:sp>
        <p:nvSpPr>
          <p:cNvPr id="2" name="Slide Number Placeholder 1"/>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42</a:t>
            </a:fld>
            <a:endParaRPr lang="en-US" dirty="0">
              <a:solidFill>
                <a:prstClr val="black">
                  <a:tint val="75000"/>
                </a:prstClr>
              </a:solidFill>
            </a:endParaRPr>
          </a:p>
        </p:txBody>
      </p:sp>
      <p:pic>
        <p:nvPicPr>
          <p:cNvPr id="5" name="Picture 4" descr="pe073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295400"/>
            <a:ext cx="198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6096000"/>
            <a:ext cx="1810493" cy="6822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40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8211" t="3224" r="14623" b="11055"/>
          <a:stretch/>
        </p:blipFill>
        <p:spPr bwMode="auto">
          <a:xfrm>
            <a:off x="4724400" y="1605516"/>
            <a:ext cx="3880883" cy="447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p:cNvSpPr>
            <a:spLocks noGrp="1" noChangeArrowheads="1"/>
          </p:cNvSpPr>
          <p:nvPr>
            <p:ph type="title"/>
          </p:nvPr>
        </p:nvSpPr>
        <p:spPr/>
        <p:txBody>
          <a:bodyPr/>
          <a:lstStyle/>
          <a:p>
            <a:r>
              <a:rPr lang="en-US" sz="3600" dirty="0" smtClean="0"/>
              <a:t>WHEN AN EMPLOYEE IS INJURED</a:t>
            </a:r>
          </a:p>
        </p:txBody>
      </p:sp>
      <p:sp>
        <p:nvSpPr>
          <p:cNvPr id="30723" name="Rectangle 3"/>
          <p:cNvSpPr>
            <a:spLocks noGrp="1" noChangeArrowheads="1"/>
          </p:cNvSpPr>
          <p:nvPr>
            <p:ph idx="1"/>
          </p:nvPr>
        </p:nvSpPr>
        <p:spPr>
          <a:xfrm>
            <a:off x="457200" y="2057400"/>
            <a:ext cx="8229600" cy="3352800"/>
          </a:xfrm>
        </p:spPr>
        <p:txBody>
          <a:bodyPr>
            <a:normAutofit lnSpcReduction="10000"/>
          </a:bodyPr>
          <a:lstStyle/>
          <a:p>
            <a:pPr algn="just" eaLnBrk="1" hangingPunct="1">
              <a:defRPr/>
            </a:pPr>
            <a:r>
              <a:rPr lang="en-US" sz="2400" dirty="0"/>
              <a:t>Gather basic information: date, place and time of injury; how the injury </a:t>
            </a:r>
            <a:r>
              <a:rPr lang="en-US" sz="2400" dirty="0" smtClean="0"/>
              <a:t>occurred; type </a:t>
            </a:r>
            <a:r>
              <a:rPr lang="en-US" sz="2400" dirty="0"/>
              <a:t>of injury; social security number; name of </a:t>
            </a:r>
            <a:r>
              <a:rPr lang="en-US" sz="2400" dirty="0" smtClean="0"/>
              <a:t>witnesses; etc. </a:t>
            </a:r>
          </a:p>
          <a:p>
            <a:pPr marL="0" indent="0" algn="just" eaLnBrk="1" hangingPunct="1">
              <a:buNone/>
              <a:defRPr/>
            </a:pPr>
            <a:endParaRPr lang="en-US" sz="2400" dirty="0"/>
          </a:p>
          <a:p>
            <a:pPr algn="just" eaLnBrk="1" hangingPunct="1">
              <a:defRPr/>
            </a:pPr>
            <a:r>
              <a:rPr lang="en-US" sz="2400" dirty="0" smtClean="0"/>
              <a:t>Call the </a:t>
            </a:r>
            <a:r>
              <a:rPr lang="en-US" sz="2400" dirty="0"/>
              <a:t>Intake Department at 1-888-342-3839. </a:t>
            </a:r>
            <a:endParaRPr lang="en-US" sz="2400" dirty="0" smtClean="0"/>
          </a:p>
          <a:p>
            <a:pPr marL="0" indent="0" algn="just" eaLnBrk="1" hangingPunct="1">
              <a:buNone/>
              <a:defRPr/>
            </a:pPr>
            <a:endParaRPr lang="en-US" sz="2400" dirty="0" smtClean="0"/>
          </a:p>
          <a:p>
            <a:pPr algn="just" eaLnBrk="1" hangingPunct="1">
              <a:defRPr/>
            </a:pPr>
            <a:r>
              <a:rPr lang="en-US" sz="2400" dirty="0" smtClean="0"/>
              <a:t>Tell the injured employee they will hear from an MCO representative to discuss medical care, or the TPA (an  adjuster or supervisor), or both.</a:t>
            </a:r>
          </a:p>
          <a:p>
            <a:pPr algn="just" eaLnBrk="1" hangingPunct="1">
              <a:defRPr/>
            </a:pPr>
            <a:endParaRPr lang="en-US" sz="2400" dirty="0" smtClean="0">
              <a:effectLst/>
            </a:endParaRPr>
          </a:p>
          <a:p>
            <a:pPr marL="0" indent="0" algn="just" eaLnBrk="1" hangingPunct="1">
              <a:buNone/>
              <a:defRPr/>
            </a:pPr>
            <a:endParaRPr lang="en-US" sz="2400" dirty="0">
              <a:effectLst/>
            </a:endParaRPr>
          </a:p>
          <a:p>
            <a:pPr marL="0" indent="0" algn="just" eaLnBrk="1" hangingPunct="1">
              <a:buFont typeface="Wingdings" pitchFamily="2" charset="2"/>
              <a:buNone/>
              <a:defRPr/>
            </a:pPr>
            <a:endParaRPr lang="en-US" sz="2400" dirty="0" smtClean="0">
              <a:effectLst/>
            </a:endParaRPr>
          </a:p>
        </p:txBody>
      </p:sp>
      <p:sp>
        <p:nvSpPr>
          <p:cNvPr id="2" name="Slide Number Placeholder 1"/>
          <p:cNvSpPr>
            <a:spLocks noGrp="1"/>
          </p:cNvSpPr>
          <p:nvPr>
            <p:ph type="sldNum" sz="quarter" idx="12"/>
          </p:nvPr>
        </p:nvSpPr>
        <p:spPr/>
        <p:txBody>
          <a:bodyPr/>
          <a:lstStyle/>
          <a:p>
            <a:pPr>
              <a:defRPr/>
            </a:pPr>
            <a:fld id="{021813FC-0AFC-4AAA-A3CE-88DA3799799A}" type="slidenum">
              <a:rPr lang="en-US" smtClean="0"/>
              <a:pPr>
                <a:defRPr/>
              </a:pPr>
              <a:t>43</a:t>
            </a:fld>
            <a:endParaRPr lang="en-US" dirty="0"/>
          </a:p>
        </p:txBody>
      </p:sp>
      <p:pic>
        <p:nvPicPr>
          <p:cNvPr id="6" name="Picture 5"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54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INTAKE PROCESS</a:t>
            </a:r>
            <a:endParaRPr lang="en-US" sz="3600" dirty="0"/>
          </a:p>
        </p:txBody>
      </p:sp>
      <p:sp>
        <p:nvSpPr>
          <p:cNvPr id="3" name="Content Placeholder 2"/>
          <p:cNvSpPr>
            <a:spLocks noGrp="1"/>
          </p:cNvSpPr>
          <p:nvPr>
            <p:ph idx="1"/>
          </p:nvPr>
        </p:nvSpPr>
        <p:spPr>
          <a:xfrm>
            <a:off x="457200" y="1676400"/>
            <a:ext cx="8229600" cy="4572000"/>
          </a:xfrm>
        </p:spPr>
        <p:txBody>
          <a:bodyPr>
            <a:normAutofit lnSpcReduction="10000"/>
          </a:bodyPr>
          <a:lstStyle/>
          <a:p>
            <a:pPr>
              <a:defRPr/>
            </a:pPr>
            <a:r>
              <a:rPr lang="en-US" sz="2800" dirty="0" smtClean="0"/>
              <a:t>Calls to the dedicated line, 888-342-3839, go directly to the Intake Department.</a:t>
            </a:r>
          </a:p>
          <a:p>
            <a:pPr>
              <a:defRPr/>
            </a:pPr>
            <a:r>
              <a:rPr lang="en-US" sz="2800" dirty="0" smtClean="0"/>
              <a:t>The Intake Coordinator determines who the caller is and identifies if the claim is report only or if treatment is required.</a:t>
            </a:r>
          </a:p>
          <a:p>
            <a:pPr>
              <a:defRPr/>
            </a:pPr>
            <a:r>
              <a:rPr lang="en-US" sz="2800" dirty="0" smtClean="0"/>
              <a:t>The Intake Coordinator interviews the caller to obtain the necessary information to complete the State of NJ First Report of Injury or Illness (FROI).  </a:t>
            </a:r>
          </a:p>
          <a:p>
            <a:pPr marL="0" indent="0">
              <a:buClr>
                <a:srgbClr val="FFC000"/>
              </a:buClr>
              <a:buNone/>
              <a:defRPr/>
            </a:pPr>
            <a:endParaRPr lang="en-US" sz="2400" dirty="0" smtClean="0"/>
          </a:p>
          <a:p>
            <a:pPr marL="0" indent="0">
              <a:buNone/>
              <a:defRPr/>
            </a:pPr>
            <a:endParaRPr lang="en-US" sz="2400" dirty="0"/>
          </a:p>
          <a:p>
            <a:pPr marL="0" indent="0" algn="ctr">
              <a:buNone/>
              <a:defRPr/>
            </a:pPr>
            <a:r>
              <a:rPr lang="en-US" sz="2000" i="1" dirty="0" smtClean="0"/>
              <a:t>The toll-free number is available 24 hours a day, 7 days a week!</a:t>
            </a:r>
          </a:p>
          <a:p>
            <a:pPr marL="0" indent="0" algn="just">
              <a:buNone/>
            </a:pPr>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44</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734293" cy="6060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169042"/>
            <a:ext cx="1912335" cy="41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671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eaLnBrk="1" hangingPunct="1">
              <a:spcAft>
                <a:spcPts val="1200"/>
              </a:spcAft>
            </a:pPr>
            <a:r>
              <a:rPr lang="en-US" altLang="en-US" sz="3200" dirty="0" smtClean="0">
                <a:latin typeface="Bookman Old Style" pitchFamily="18" charset="0"/>
              </a:rPr>
              <a:t/>
            </a:r>
            <a:br>
              <a:rPr lang="en-US" altLang="en-US" sz="3200" dirty="0" smtClean="0">
                <a:latin typeface="Bookman Old Style" pitchFamily="18" charset="0"/>
              </a:rPr>
            </a:br>
            <a:r>
              <a:rPr lang="en-US" altLang="en-US" sz="3200" dirty="0" smtClean="0">
                <a:latin typeface="Bookman Old Style" pitchFamily="18" charset="0"/>
              </a:rPr>
              <a:t>Do NOT use the Emergency Room unless Emergency Treatment is Required</a:t>
            </a:r>
            <a:br>
              <a:rPr lang="en-US" altLang="en-US" sz="3200" dirty="0" smtClean="0">
                <a:latin typeface="Bookman Old Style" pitchFamily="18" charset="0"/>
              </a:rPr>
            </a:br>
            <a:r>
              <a:rPr lang="en-US" altLang="en-US" sz="3200" dirty="0" smtClean="0">
                <a:latin typeface="Bookman Old Style" pitchFamily="18" charset="0"/>
              </a:rPr>
              <a:t/>
            </a:r>
            <a:br>
              <a:rPr lang="en-US" altLang="en-US" sz="3200" dirty="0" smtClean="0">
                <a:latin typeface="Bookman Old Style" pitchFamily="18" charset="0"/>
              </a:rPr>
            </a:br>
            <a:endParaRPr lang="en-US" altLang="en-US" sz="3200" dirty="0" smtClean="0"/>
          </a:p>
        </p:txBody>
      </p:sp>
      <p:sp>
        <p:nvSpPr>
          <p:cNvPr id="8195" name="Rectangle 3"/>
          <p:cNvSpPr>
            <a:spLocks noGrp="1" noChangeArrowheads="1"/>
          </p:cNvSpPr>
          <p:nvPr>
            <p:ph type="body" idx="1"/>
          </p:nvPr>
        </p:nvSpPr>
        <p:spPr>
          <a:xfrm>
            <a:off x="914400" y="1344640"/>
            <a:ext cx="7520940" cy="4446559"/>
          </a:xfrm>
        </p:spPr>
        <p:txBody>
          <a:bodyPr>
            <a:normAutofit fontScale="92500" lnSpcReduction="20000"/>
          </a:bodyPr>
          <a:lstStyle/>
          <a:p>
            <a:pPr algn="ctr" eaLnBrk="1" hangingPunct="1"/>
            <a:endParaRPr lang="en-US" altLang="en-US" sz="2400" dirty="0" smtClean="0"/>
          </a:p>
          <a:p>
            <a:pPr algn="ctr" eaLnBrk="1" hangingPunct="1"/>
            <a:endParaRPr lang="en-US" altLang="en-US" sz="2400" dirty="0" smtClean="0"/>
          </a:p>
          <a:p>
            <a:pPr marL="0" indent="0" algn="ctr" eaLnBrk="1" hangingPunct="1">
              <a:buNone/>
            </a:pPr>
            <a:r>
              <a:rPr lang="en-US" altLang="en-US" sz="2400" b="1" dirty="0" smtClean="0"/>
              <a:t>Examples of Emergencies</a:t>
            </a:r>
          </a:p>
          <a:p>
            <a:pPr algn="ctr" eaLnBrk="1" hangingPunct="1"/>
            <a:endParaRPr lang="en-US" altLang="en-US" sz="2400" dirty="0"/>
          </a:p>
          <a:p>
            <a:pPr algn="ctr" eaLnBrk="1" hangingPunct="1">
              <a:buFont typeface="Wingdings" panose="05000000000000000000" pitchFamily="2" charset="2"/>
              <a:buChar char="Ø"/>
            </a:pPr>
            <a:r>
              <a:rPr lang="en-US" altLang="en-US" sz="2400" dirty="0" smtClean="0"/>
              <a:t>Unconsciousness </a:t>
            </a:r>
          </a:p>
          <a:p>
            <a:pPr algn="ctr" eaLnBrk="1" hangingPunct="1">
              <a:buFont typeface="Wingdings" panose="05000000000000000000" pitchFamily="2" charset="2"/>
              <a:buChar char="Ø"/>
            </a:pPr>
            <a:r>
              <a:rPr lang="en-US" altLang="en-US" sz="2400" dirty="0" smtClean="0"/>
              <a:t>Head Injury</a:t>
            </a:r>
          </a:p>
          <a:p>
            <a:pPr algn="ctr" eaLnBrk="1" hangingPunct="1">
              <a:buFont typeface="Wingdings" panose="05000000000000000000" pitchFamily="2" charset="2"/>
              <a:buChar char="Ø"/>
            </a:pPr>
            <a:r>
              <a:rPr lang="en-US" altLang="en-US" sz="2400" dirty="0" smtClean="0"/>
              <a:t>Profuse bleeding</a:t>
            </a:r>
          </a:p>
          <a:p>
            <a:pPr algn="ctr" eaLnBrk="1" hangingPunct="1">
              <a:buFont typeface="Wingdings" panose="05000000000000000000" pitchFamily="2" charset="2"/>
              <a:buChar char="Ø"/>
            </a:pPr>
            <a:r>
              <a:rPr lang="en-US" altLang="en-US" sz="2400" dirty="0" smtClean="0"/>
              <a:t>Unstable vital signs</a:t>
            </a:r>
          </a:p>
          <a:p>
            <a:pPr algn="ctr" eaLnBrk="1" hangingPunct="1">
              <a:buFont typeface="Wingdings" panose="05000000000000000000" pitchFamily="2" charset="2"/>
              <a:buChar char="Ø"/>
            </a:pPr>
            <a:r>
              <a:rPr lang="en-US" altLang="en-US" sz="2400" dirty="0" smtClean="0"/>
              <a:t>Inability to move an extremity</a:t>
            </a:r>
          </a:p>
          <a:p>
            <a:pPr algn="ctr" eaLnBrk="1" hangingPunct="1">
              <a:buFont typeface="Wingdings" panose="05000000000000000000" pitchFamily="2" charset="2"/>
              <a:buChar char="Ø"/>
            </a:pPr>
            <a:r>
              <a:rPr lang="en-US" altLang="en-US" sz="2400" dirty="0" smtClean="0"/>
              <a:t>Smoke inhalation</a:t>
            </a:r>
          </a:p>
          <a:p>
            <a:pPr algn="ctr" eaLnBrk="1" hangingPunct="1">
              <a:buFont typeface="Wingdings" panose="05000000000000000000" pitchFamily="2" charset="2"/>
              <a:buChar char="Ø"/>
            </a:pPr>
            <a:r>
              <a:rPr lang="en-US" altLang="en-US" sz="2400" dirty="0" smtClean="0"/>
              <a:t>Eye trauma </a:t>
            </a:r>
          </a:p>
          <a:p>
            <a:pPr marL="0" indent="0" algn="ctr" eaLnBrk="1" hangingPunct="1">
              <a:buNone/>
            </a:pPr>
            <a:endParaRPr lang="en-US" altLang="en-US" sz="2400" dirty="0" smtClean="0"/>
          </a:p>
          <a:p>
            <a:pPr marL="0" indent="0" algn="ctr" eaLnBrk="1" hangingPunct="1">
              <a:buNone/>
            </a:pPr>
            <a:r>
              <a:rPr lang="en-US" altLang="en-US" sz="2400" b="1" dirty="0" smtClean="0"/>
              <a:t>****If serious or catastrophic injury, call 911****</a:t>
            </a:r>
            <a:endParaRPr lang="en-US" altLang="en-US" sz="2400" b="1" dirty="0"/>
          </a:p>
          <a:p>
            <a:pPr algn="ctr" eaLnBrk="1" hangingPunct="1">
              <a:buFont typeface="Arial" panose="020B0604020202020204" pitchFamily="34" charset="0"/>
              <a:buChar char="•"/>
            </a:pPr>
            <a:endParaRPr lang="en-US" altLang="en-US" sz="2400" dirty="0"/>
          </a:p>
          <a:p>
            <a:pPr marL="0" indent="0" algn="ctr" eaLnBrk="1" hangingPunct="1"/>
            <a:endParaRPr lang="en-US" altLang="en-US" sz="2400" dirty="0" smtClean="0"/>
          </a:p>
        </p:txBody>
      </p:sp>
      <p:pic>
        <p:nvPicPr>
          <p:cNvPr id="2" name="Picture 2" descr="C:\Documents and Settings\ktschohl\Local Settings\Temporary Internet Files\Content.IE5\XQL9PHQV\cartoon_ambulanc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1828800"/>
            <a:ext cx="16383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73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5800" y="152400"/>
            <a:ext cx="7772400" cy="914400"/>
          </a:xfrm>
        </p:spPr>
        <p:txBody>
          <a:bodyPr/>
          <a:lstStyle/>
          <a:p>
            <a:r>
              <a:rPr lang="en-US" altLang="en-US" sz="5400" dirty="0"/>
              <a:t>Report Only</a:t>
            </a:r>
          </a:p>
        </p:txBody>
      </p:sp>
      <p:sp>
        <p:nvSpPr>
          <p:cNvPr id="320515" name="Rectangle 3"/>
          <p:cNvSpPr>
            <a:spLocks noGrp="1" noChangeArrowheads="1"/>
          </p:cNvSpPr>
          <p:nvPr>
            <p:ph type="body" idx="1"/>
          </p:nvPr>
        </p:nvSpPr>
        <p:spPr>
          <a:xfrm>
            <a:off x="762000" y="1752600"/>
            <a:ext cx="7772400" cy="4419600"/>
          </a:xfrm>
        </p:spPr>
        <p:txBody>
          <a:bodyPr/>
          <a:lstStyle/>
          <a:p>
            <a:pPr>
              <a:buFont typeface="Wingdings" panose="05000000000000000000" pitchFamily="2" charset="2"/>
              <a:buChar char="Ø"/>
            </a:pPr>
            <a:r>
              <a:rPr lang="en-US" altLang="en-US" dirty="0"/>
              <a:t>Report all incidents no matter how minor</a:t>
            </a:r>
          </a:p>
          <a:p>
            <a:pPr>
              <a:buFont typeface="Wingdings" panose="05000000000000000000" pitchFamily="2" charset="2"/>
              <a:buChar char="Ø"/>
            </a:pPr>
            <a:r>
              <a:rPr lang="en-US" altLang="en-US" dirty="0"/>
              <a:t>Indicate “Refused Medical Treatment”</a:t>
            </a:r>
          </a:p>
          <a:p>
            <a:pPr>
              <a:buFont typeface="Wingdings" panose="05000000000000000000" pitchFamily="2" charset="2"/>
              <a:buChar char="Ø"/>
            </a:pPr>
            <a:r>
              <a:rPr lang="en-US" altLang="en-US" dirty="0"/>
              <a:t>Tell employee that they MUST inform you if they later decide they need to see a doctor</a:t>
            </a:r>
          </a:p>
          <a:p>
            <a:pPr>
              <a:buFont typeface="Wingdings" panose="05000000000000000000" pitchFamily="2" charset="2"/>
              <a:buChar char="Ø"/>
            </a:pPr>
            <a:r>
              <a:rPr lang="en-US" altLang="en-US" dirty="0" smtClean="0"/>
              <a:t>Qual-Lynx </a:t>
            </a:r>
            <a:r>
              <a:rPr lang="en-US" altLang="en-US" dirty="0"/>
              <a:t>will maintain a “suspense” file in case a claim </a:t>
            </a:r>
            <a:r>
              <a:rPr lang="en-US" altLang="en-US" dirty="0" smtClean="0"/>
              <a:t>for benefits later </a:t>
            </a:r>
            <a:r>
              <a:rPr lang="en-US" altLang="en-US" dirty="0"/>
              <a:t>develops</a:t>
            </a:r>
          </a:p>
          <a:p>
            <a:endParaRPr lang="en-US" altLang="en-US" dirty="0"/>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12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REPORT ONLY </a:t>
            </a:r>
            <a:r>
              <a:rPr lang="en-US" sz="2800" dirty="0" smtClean="0"/>
              <a:t>vs. </a:t>
            </a:r>
            <a:r>
              <a:rPr lang="en-US" sz="3600" dirty="0" smtClean="0"/>
              <a:t>INCIDENT</a:t>
            </a:r>
            <a:endParaRPr lang="en-US" sz="3600" dirty="0"/>
          </a:p>
        </p:txBody>
      </p:sp>
      <p:sp>
        <p:nvSpPr>
          <p:cNvPr id="3" name="Content Placeholder 2"/>
          <p:cNvSpPr>
            <a:spLocks noGrp="1"/>
          </p:cNvSpPr>
          <p:nvPr>
            <p:ph idx="1"/>
          </p:nvPr>
        </p:nvSpPr>
        <p:spPr>
          <a:xfrm>
            <a:off x="457200" y="1295400"/>
            <a:ext cx="8229600" cy="4953000"/>
          </a:xfrm>
        </p:spPr>
        <p:txBody>
          <a:bodyPr>
            <a:normAutofit fontScale="92500"/>
          </a:bodyPr>
          <a:lstStyle/>
          <a:p>
            <a:pPr>
              <a:defRPr/>
            </a:pPr>
            <a:r>
              <a:rPr lang="en-US" sz="2400" dirty="0" smtClean="0"/>
              <a:t>REPORT ONLY CLAIMS</a:t>
            </a:r>
          </a:p>
          <a:p>
            <a:pPr lvl="1">
              <a:buFont typeface="Wingdings" panose="05000000000000000000" pitchFamily="2" charset="2"/>
              <a:buChar char="Ø"/>
              <a:defRPr/>
            </a:pPr>
            <a:r>
              <a:rPr lang="en-US" sz="2000" dirty="0" smtClean="0"/>
              <a:t>If the claim is for reporting purposes only, the information is entered into our systems and a claim file is generated with a Qual-Lynx claim number</a:t>
            </a:r>
          </a:p>
          <a:p>
            <a:pPr lvl="0">
              <a:defRPr/>
            </a:pPr>
            <a:r>
              <a:rPr lang="en-US" sz="2400" dirty="0">
                <a:solidFill>
                  <a:prstClr val="black"/>
                </a:solidFill>
              </a:rPr>
              <a:t>MEDICAL ONLY OR LOST TIME (INDEMNITY) CLAIMS</a:t>
            </a:r>
          </a:p>
          <a:p>
            <a:pPr lvl="1">
              <a:buFont typeface="Wingdings" panose="05000000000000000000" pitchFamily="2" charset="2"/>
              <a:buChar char="Ø"/>
              <a:defRPr/>
            </a:pPr>
            <a:r>
              <a:rPr lang="en-US" sz="2000" dirty="0">
                <a:solidFill>
                  <a:prstClr val="black"/>
                </a:solidFill>
              </a:rPr>
              <a:t>The Intake Coordinator consults the </a:t>
            </a:r>
            <a:r>
              <a:rPr lang="en-US" sz="2000" dirty="0" smtClean="0">
                <a:solidFill>
                  <a:prstClr val="black"/>
                </a:solidFill>
              </a:rPr>
              <a:t>MCO Nurse </a:t>
            </a:r>
            <a:r>
              <a:rPr lang="en-US" sz="2000" dirty="0">
                <a:solidFill>
                  <a:prstClr val="black"/>
                </a:solidFill>
              </a:rPr>
              <a:t>Case Manager Team Leader or Supervisor </a:t>
            </a:r>
            <a:r>
              <a:rPr lang="en-US" sz="2000" dirty="0" smtClean="0">
                <a:solidFill>
                  <a:prstClr val="black"/>
                </a:solidFill>
              </a:rPr>
              <a:t>and/or the TPA Supervisor for </a:t>
            </a:r>
            <a:r>
              <a:rPr lang="en-US" sz="2000" dirty="0">
                <a:solidFill>
                  <a:prstClr val="black"/>
                </a:solidFill>
              </a:rPr>
              <a:t>direction of care.</a:t>
            </a:r>
          </a:p>
          <a:p>
            <a:pPr lvl="1">
              <a:buFont typeface="Wingdings" panose="05000000000000000000" pitchFamily="2" charset="2"/>
              <a:buChar char="Ø"/>
              <a:defRPr/>
            </a:pPr>
            <a:r>
              <a:rPr lang="en-US" sz="2000" dirty="0">
                <a:solidFill>
                  <a:prstClr val="black"/>
                </a:solidFill>
              </a:rPr>
              <a:t>If the injured worker has trauma to their head, a NCM talks to the injured party to complete a head injury checklist.  This is a 13-point questionnaire to determine if the claimant should be directed to the ER or to an Occupational Medicine Provider.</a:t>
            </a:r>
          </a:p>
          <a:p>
            <a:pPr lvl="1">
              <a:buFont typeface="Wingdings" panose="05000000000000000000" pitchFamily="2" charset="2"/>
              <a:buChar char="Ø"/>
              <a:defRPr/>
            </a:pPr>
            <a:r>
              <a:rPr lang="en-US" sz="2000" dirty="0">
                <a:solidFill>
                  <a:prstClr val="black"/>
                </a:solidFill>
              </a:rPr>
              <a:t>Once care is directed, the Intake Coordinator schedules the employee and forwards an authorization and DDI to the provider. </a:t>
            </a:r>
          </a:p>
          <a:p>
            <a:pPr lvl="1">
              <a:buFont typeface="Wingdings" panose="05000000000000000000" pitchFamily="2" charset="2"/>
              <a:buChar char="Ø"/>
              <a:defRPr/>
            </a:pPr>
            <a:r>
              <a:rPr lang="en-US" sz="2000" dirty="0">
                <a:solidFill>
                  <a:prstClr val="black"/>
                </a:solidFill>
              </a:rPr>
              <a:t>The </a:t>
            </a:r>
            <a:r>
              <a:rPr lang="en-US" sz="2000" dirty="0" smtClean="0">
                <a:solidFill>
                  <a:prstClr val="black"/>
                </a:solidFill>
              </a:rPr>
              <a:t>Clinical Support Staff or NCM follows-up </a:t>
            </a:r>
            <a:r>
              <a:rPr lang="en-US" sz="2000" dirty="0">
                <a:solidFill>
                  <a:prstClr val="black"/>
                </a:solidFill>
              </a:rPr>
              <a:t>with the provider after the appointment to obtain </a:t>
            </a:r>
            <a:r>
              <a:rPr lang="en-US" sz="2000" dirty="0" smtClean="0">
                <a:solidFill>
                  <a:prstClr val="black"/>
                </a:solidFill>
              </a:rPr>
              <a:t>the medical </a:t>
            </a:r>
            <a:r>
              <a:rPr lang="en-US" sz="2000" dirty="0">
                <a:solidFill>
                  <a:prstClr val="black"/>
                </a:solidFill>
              </a:rPr>
              <a:t>records and determine if further treatment is needed.  </a:t>
            </a:r>
            <a:r>
              <a:rPr lang="en-US" sz="2000" dirty="0" smtClean="0">
                <a:solidFill>
                  <a:prstClr val="black"/>
                </a:solidFill>
              </a:rPr>
              <a:t>The records are provided to the Adjuster </a:t>
            </a:r>
            <a:r>
              <a:rPr lang="en-US" sz="2000" dirty="0">
                <a:solidFill>
                  <a:prstClr val="black"/>
                </a:solidFill>
              </a:rPr>
              <a:t>for review.  </a:t>
            </a:r>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47</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353293" cy="6060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251954"/>
            <a:ext cx="1531335" cy="333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ualcare.local\public\Qual-LynxHome\Claims\ktschohl\My Documents\My Pictures\Qual-Ly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6245242"/>
            <a:ext cx="1912335" cy="41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54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smtClean="0">
                <a:effectLst/>
              </a:rPr>
              <a:t>WHEN AN EMPLOYEE IS INJURED</a:t>
            </a:r>
          </a:p>
        </p:txBody>
      </p:sp>
      <p:sp>
        <p:nvSpPr>
          <p:cNvPr id="30723" name="Rectangle 3"/>
          <p:cNvSpPr>
            <a:spLocks noGrp="1" noChangeArrowheads="1"/>
          </p:cNvSpPr>
          <p:nvPr>
            <p:ph idx="1"/>
          </p:nvPr>
        </p:nvSpPr>
        <p:spPr>
          <a:xfrm>
            <a:off x="457200" y="1524000"/>
            <a:ext cx="8229600" cy="4953000"/>
          </a:xfrm>
        </p:spPr>
        <p:txBody>
          <a:bodyPr/>
          <a:lstStyle/>
          <a:p>
            <a:pPr algn="just" eaLnBrk="1" hangingPunct="1">
              <a:defRPr/>
            </a:pPr>
            <a:r>
              <a:rPr lang="en-US" sz="2400" dirty="0">
                <a:effectLst/>
              </a:rPr>
              <a:t>Gather basic information: date, place and time of injury; how the injury </a:t>
            </a:r>
            <a:r>
              <a:rPr lang="en-US" sz="2400" dirty="0" smtClean="0">
                <a:effectLst/>
              </a:rPr>
              <a:t>occurred; type </a:t>
            </a:r>
            <a:r>
              <a:rPr lang="en-US" sz="2400" dirty="0">
                <a:effectLst/>
              </a:rPr>
              <a:t>of injury; social security number; name of </a:t>
            </a:r>
            <a:r>
              <a:rPr lang="en-US" sz="2400" dirty="0" smtClean="0">
                <a:effectLst/>
              </a:rPr>
              <a:t>witnesses; etc. (see FAR).</a:t>
            </a:r>
            <a:endParaRPr lang="en-US" sz="2400" dirty="0">
              <a:effectLst/>
            </a:endParaRPr>
          </a:p>
          <a:p>
            <a:pPr algn="just" eaLnBrk="1" hangingPunct="1">
              <a:defRPr/>
            </a:pPr>
            <a:r>
              <a:rPr lang="en-US" sz="2400" dirty="0" smtClean="0">
                <a:effectLst/>
              </a:rPr>
              <a:t>Call the </a:t>
            </a:r>
            <a:r>
              <a:rPr lang="en-US" sz="2400" dirty="0">
                <a:effectLst/>
              </a:rPr>
              <a:t>Intake Department at </a:t>
            </a:r>
            <a:r>
              <a:rPr lang="en-US" sz="2400" b="1" dirty="0">
                <a:effectLst/>
              </a:rPr>
              <a:t>1-888-342-3839</a:t>
            </a:r>
            <a:r>
              <a:rPr lang="en-US" sz="2400" dirty="0">
                <a:effectLst/>
              </a:rPr>
              <a:t>. </a:t>
            </a:r>
            <a:endParaRPr lang="en-US" sz="2400" dirty="0" smtClean="0">
              <a:effectLst/>
            </a:endParaRPr>
          </a:p>
          <a:p>
            <a:pPr algn="just" eaLnBrk="1" hangingPunct="1">
              <a:defRPr/>
            </a:pPr>
            <a:r>
              <a:rPr lang="en-US" sz="2400" dirty="0" smtClean="0">
                <a:effectLst/>
              </a:rPr>
              <a:t>Tell the injured employee they will hear from an MCO representative to discuss medical care, or the TPA (an  adjuster or supervisor), or both.</a:t>
            </a:r>
          </a:p>
          <a:p>
            <a:pPr algn="just" eaLnBrk="1" hangingPunct="1">
              <a:defRPr/>
            </a:pPr>
            <a:r>
              <a:rPr lang="en-US" sz="2400" dirty="0">
                <a:effectLst/>
              </a:rPr>
              <a:t>After calling the Intake Department to report the claim and </a:t>
            </a:r>
            <a:r>
              <a:rPr lang="en-US" sz="2400" dirty="0" smtClean="0">
                <a:effectLst/>
              </a:rPr>
              <a:t>managed care </a:t>
            </a:r>
            <a:r>
              <a:rPr lang="en-US" sz="2400" dirty="0">
                <a:effectLst/>
              </a:rPr>
              <a:t>intake process is </a:t>
            </a:r>
            <a:r>
              <a:rPr lang="en-US" sz="2400" dirty="0" smtClean="0">
                <a:effectLst/>
              </a:rPr>
              <a:t>complete, a </a:t>
            </a:r>
            <a:r>
              <a:rPr lang="en-US" sz="2400" dirty="0">
                <a:effectLst/>
              </a:rPr>
              <a:t>claim </a:t>
            </a:r>
            <a:r>
              <a:rPr lang="en-US" sz="2400" dirty="0" smtClean="0">
                <a:effectLst/>
              </a:rPr>
              <a:t> number is generated and the claim is put in my Workflow.</a:t>
            </a:r>
          </a:p>
          <a:p>
            <a:pPr algn="just" eaLnBrk="1" hangingPunct="1">
              <a:defRPr/>
            </a:pPr>
            <a:r>
              <a:rPr lang="en-US" sz="2400" dirty="0" smtClean="0"/>
              <a:t>I(or my Assistant Supervisor)reviews the claim and assigns an adjuster.</a:t>
            </a:r>
            <a:endParaRPr lang="en-US" sz="2400" dirty="0">
              <a:effectLst/>
            </a:endParaRPr>
          </a:p>
          <a:p>
            <a:pPr marL="0" indent="0" algn="just" eaLnBrk="1" hangingPunct="1">
              <a:buNone/>
              <a:defRPr/>
            </a:pPr>
            <a:endParaRPr lang="en-US" sz="2400" dirty="0" smtClean="0">
              <a:effectLst/>
            </a:endParaRPr>
          </a:p>
          <a:p>
            <a:pPr marL="0" indent="0" algn="just" eaLnBrk="1" hangingPunct="1">
              <a:buNone/>
              <a:defRPr/>
            </a:pPr>
            <a:endParaRPr lang="en-US" sz="2400" dirty="0">
              <a:effectLst/>
            </a:endParaRPr>
          </a:p>
          <a:p>
            <a:pPr marL="0" indent="0" algn="just" eaLnBrk="1" hangingPunct="1">
              <a:buFont typeface="Wingdings" pitchFamily="2" charset="2"/>
              <a:buNone/>
              <a:defRPr/>
            </a:pPr>
            <a:endParaRPr lang="en-US" sz="2400" dirty="0" smtClean="0">
              <a:effectLst/>
            </a:endParaRPr>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322805"/>
            <a:ext cx="1277093" cy="455406"/>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2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rPr>
              <a:t>NURSE CASE MANAGEMENT TRIGGERS</a:t>
            </a:r>
            <a:endParaRPr lang="en-US" sz="3600" dirty="0"/>
          </a:p>
        </p:txBody>
      </p:sp>
      <p:sp>
        <p:nvSpPr>
          <p:cNvPr id="3" name="Rectangle 2"/>
          <p:cNvSpPr/>
          <p:nvPr/>
        </p:nvSpPr>
        <p:spPr>
          <a:xfrm>
            <a:off x="1066800" y="1443841"/>
            <a:ext cx="7162800" cy="4524315"/>
          </a:xfrm>
          <a:prstGeom prst="rect">
            <a:avLst/>
          </a:prstGeom>
        </p:spPr>
        <p:txBody>
          <a:bodyPr wrap="square">
            <a:spAutoFit/>
          </a:bodyPr>
          <a:lstStyle/>
          <a:p>
            <a:pPr marL="342900" indent="-342900" algn="just">
              <a:buFont typeface="Arial" panose="020B0604020202020204" pitchFamily="34" charset="0"/>
              <a:buChar char="•"/>
              <a:defRPr/>
            </a:pPr>
            <a:r>
              <a:rPr lang="en-US" sz="2400" dirty="0"/>
              <a:t>Claims involving loss of 8 or more days from work</a:t>
            </a:r>
          </a:p>
          <a:p>
            <a:pPr marL="342900" indent="-342900" algn="just">
              <a:buFont typeface="Arial" panose="020B0604020202020204" pitchFamily="34" charset="0"/>
              <a:buChar char="•"/>
              <a:defRPr/>
            </a:pPr>
            <a:r>
              <a:rPr lang="en-US" sz="2400" dirty="0"/>
              <a:t>Claims involving a transitional duty designation for more than 21 days</a:t>
            </a:r>
          </a:p>
          <a:p>
            <a:pPr marL="342900" indent="-342900" algn="just">
              <a:buFont typeface="Arial" panose="020B0604020202020204" pitchFamily="34" charset="0"/>
              <a:buChar char="•"/>
              <a:defRPr/>
            </a:pPr>
            <a:r>
              <a:rPr lang="en-US" sz="2400" dirty="0"/>
              <a:t>Claims involving causality or any other initial “red flag”</a:t>
            </a:r>
          </a:p>
          <a:p>
            <a:pPr marL="342900" indent="-342900" algn="just">
              <a:buFont typeface="Arial" panose="020B0604020202020204" pitchFamily="34" charset="0"/>
              <a:buChar char="•"/>
              <a:defRPr/>
            </a:pPr>
            <a:r>
              <a:rPr lang="en-US" sz="2400" dirty="0"/>
              <a:t>Claims involving a repeat workers’ compensation claimant (case by case basis)</a:t>
            </a:r>
          </a:p>
          <a:p>
            <a:pPr marL="342900" indent="-342900" algn="just">
              <a:buFont typeface="Arial" panose="020B0604020202020204" pitchFamily="34" charset="0"/>
              <a:buChar char="•"/>
              <a:defRPr/>
            </a:pPr>
            <a:r>
              <a:rPr lang="en-US" sz="2400" dirty="0"/>
              <a:t>Claims where an MRI or other significant study is ordered, where a nurse case manager was not previously assigned</a:t>
            </a:r>
          </a:p>
          <a:p>
            <a:pPr marL="342900" indent="-342900" algn="just">
              <a:buFont typeface="Arial" panose="020B0604020202020204" pitchFamily="34" charset="0"/>
              <a:buChar char="•"/>
              <a:defRPr/>
            </a:pPr>
            <a:r>
              <a:rPr lang="en-US" sz="2400" dirty="0"/>
              <a:t>Claims not meeting any of the above criteria but at the direction of the JIF or Claims Adjuster/Supervisor</a:t>
            </a:r>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3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85800" y="152400"/>
            <a:ext cx="7772400" cy="1447800"/>
          </a:xfrm>
        </p:spPr>
        <p:txBody>
          <a:bodyPr>
            <a:normAutofit fontScale="90000"/>
          </a:bodyPr>
          <a:lstStyle/>
          <a:p>
            <a:r>
              <a:rPr lang="en-US" altLang="en-US" sz="6000" dirty="0"/>
              <a:t>JIF </a:t>
            </a:r>
            <a:r>
              <a:rPr lang="en-US" altLang="en-US" sz="6000" dirty="0" smtClean="0"/>
              <a:t>Concept</a:t>
            </a:r>
            <a:br>
              <a:rPr lang="en-US" altLang="en-US" sz="6000" dirty="0" smtClean="0"/>
            </a:br>
            <a:r>
              <a:rPr lang="en-US" altLang="en-US" dirty="0" smtClean="0"/>
              <a:t>Towns put their money together</a:t>
            </a:r>
            <a:endParaRPr lang="en-US" altLang="en-US" dirty="0"/>
          </a:p>
        </p:txBody>
      </p:sp>
      <p:pic>
        <p:nvPicPr>
          <p:cNvPr id="368643" name="Picture 3" descr="j0336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85018"/>
            <a:ext cx="3421063" cy="3584575"/>
          </a:xfrm>
          <a:prstGeom prst="rect">
            <a:avLst/>
          </a:prstGeom>
          <a:noFill/>
          <a:extLst>
            <a:ext uri="{909E8E84-426E-40DD-AFC4-6F175D3DCCD1}">
              <a14:hiddenFill xmlns:a14="http://schemas.microsoft.com/office/drawing/2010/main">
                <a:solidFill>
                  <a:srgbClr val="FFFFFF"/>
                </a:solidFill>
              </a14:hiddenFill>
            </a:ext>
          </a:extLst>
        </p:spPr>
      </p:pic>
      <p:sp>
        <p:nvSpPr>
          <p:cNvPr id="368645" name="Text Box 5"/>
          <p:cNvSpPr txBox="1">
            <a:spLocks noChangeArrowheads="1"/>
          </p:cNvSpPr>
          <p:nvPr/>
        </p:nvSpPr>
        <p:spPr bwMode="auto">
          <a:xfrm rot="1898679">
            <a:off x="6489382" y="2096437"/>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dirty="0">
                <a:solidFill>
                  <a:prstClr val="black"/>
                </a:solidFill>
                <a:latin typeface="Arial" pitchFamily="34" charset="0"/>
                <a:ea typeface="ＭＳ Ｐゴシック" pitchFamily="81" charset="-128"/>
              </a:rPr>
              <a:t>Claims</a:t>
            </a:r>
          </a:p>
        </p:txBody>
      </p:sp>
      <p:sp>
        <p:nvSpPr>
          <p:cNvPr id="368646" name="Text Box 6"/>
          <p:cNvSpPr txBox="1">
            <a:spLocks noChangeArrowheads="1"/>
          </p:cNvSpPr>
          <p:nvPr/>
        </p:nvSpPr>
        <p:spPr bwMode="auto">
          <a:xfrm rot="-1578759">
            <a:off x="375692" y="3813486"/>
            <a:ext cx="27751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prstClr val="black"/>
                </a:solidFill>
                <a:latin typeface="Arial" pitchFamily="34" charset="0"/>
                <a:ea typeface="ＭＳ Ｐゴシック" pitchFamily="81" charset="-128"/>
              </a:rPr>
              <a:t>Reinsurance</a:t>
            </a:r>
          </a:p>
        </p:txBody>
      </p:sp>
      <p:sp>
        <p:nvSpPr>
          <p:cNvPr id="368647" name="Text Box 7"/>
          <p:cNvSpPr txBox="1">
            <a:spLocks noChangeArrowheads="1"/>
          </p:cNvSpPr>
          <p:nvPr/>
        </p:nvSpPr>
        <p:spPr bwMode="auto">
          <a:xfrm rot="-1639434">
            <a:off x="786869" y="1958866"/>
            <a:ext cx="2210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dirty="0">
                <a:solidFill>
                  <a:prstClr val="black"/>
                </a:solidFill>
                <a:latin typeface="Arial" pitchFamily="34" charset="0"/>
                <a:ea typeface="ＭＳ Ｐゴシック" pitchFamily="81" charset="-128"/>
              </a:rPr>
              <a:t>Expenses</a:t>
            </a:r>
          </a:p>
        </p:txBody>
      </p:sp>
      <p:sp>
        <p:nvSpPr>
          <p:cNvPr id="368648" name="Text Box 8"/>
          <p:cNvSpPr txBox="1">
            <a:spLocks noChangeArrowheads="1"/>
          </p:cNvSpPr>
          <p:nvPr/>
        </p:nvSpPr>
        <p:spPr bwMode="auto">
          <a:xfrm rot="2250601">
            <a:off x="6709849" y="3874666"/>
            <a:ext cx="18517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prstClr val="black"/>
                </a:solidFill>
                <a:latin typeface="Arial" pitchFamily="34" charset="0"/>
                <a:ea typeface="ＭＳ Ｐゴシック" pitchFamily="81" charset="-128"/>
              </a:rPr>
              <a:t>Benefits</a:t>
            </a: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pic>
        <p:nvPicPr>
          <p:cNvPr id="11" name="Picture 10"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29" y="5638800"/>
            <a:ext cx="2084572" cy="1019450"/>
          </a:xfrm>
          <a:prstGeom prst="rect">
            <a:avLst/>
          </a:prstGeom>
          <a:noFill/>
          <a:ln>
            <a:noFill/>
          </a:ln>
        </p:spPr>
      </p:pic>
      <p:pic>
        <p:nvPicPr>
          <p:cNvPr id="12"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198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39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68645"/>
                                        </p:tgtEl>
                                        <p:attrNameLst>
                                          <p:attrName>style.visibility</p:attrName>
                                        </p:attrNameLst>
                                      </p:cBhvr>
                                      <p:to>
                                        <p:strVal val="visible"/>
                                      </p:to>
                                    </p:set>
                                    <p:anim calcmode="lin" valueType="num">
                                      <p:cBhvr additive="base">
                                        <p:cTn id="7" dur="500" fill="hold"/>
                                        <p:tgtEl>
                                          <p:spTgt spid="368645"/>
                                        </p:tgtEl>
                                        <p:attrNameLst>
                                          <p:attrName>ppt_x</p:attrName>
                                        </p:attrNameLst>
                                      </p:cBhvr>
                                      <p:tavLst>
                                        <p:tav tm="0">
                                          <p:val>
                                            <p:strVal val="1+#ppt_w/2"/>
                                          </p:val>
                                        </p:tav>
                                        <p:tav tm="100000">
                                          <p:val>
                                            <p:strVal val="#ppt_x"/>
                                          </p:val>
                                        </p:tav>
                                      </p:tavLst>
                                    </p:anim>
                                    <p:anim calcmode="lin" valueType="num">
                                      <p:cBhvr additive="base">
                                        <p:cTn id="8" dur="500" fill="hold"/>
                                        <p:tgtEl>
                                          <p:spTgt spid="36864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68646"/>
                                        </p:tgtEl>
                                        <p:attrNameLst>
                                          <p:attrName>style.visibility</p:attrName>
                                        </p:attrNameLst>
                                      </p:cBhvr>
                                      <p:to>
                                        <p:strVal val="visible"/>
                                      </p:to>
                                    </p:set>
                                    <p:anim calcmode="lin" valueType="num">
                                      <p:cBhvr additive="base">
                                        <p:cTn id="12" dur="1000" fill="hold"/>
                                        <p:tgtEl>
                                          <p:spTgt spid="368646"/>
                                        </p:tgtEl>
                                        <p:attrNameLst>
                                          <p:attrName>ppt_x</p:attrName>
                                        </p:attrNameLst>
                                      </p:cBhvr>
                                      <p:tavLst>
                                        <p:tav tm="0">
                                          <p:val>
                                            <p:strVal val="0-#ppt_w/2"/>
                                          </p:val>
                                        </p:tav>
                                        <p:tav tm="100000">
                                          <p:val>
                                            <p:strVal val="#ppt_x"/>
                                          </p:val>
                                        </p:tav>
                                      </p:tavLst>
                                    </p:anim>
                                    <p:anim calcmode="lin" valueType="num">
                                      <p:cBhvr additive="base">
                                        <p:cTn id="13" dur="1000" fill="hold"/>
                                        <p:tgtEl>
                                          <p:spTgt spid="36864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9" fill="hold" grpId="0" nodeType="afterEffect">
                                  <p:stCondLst>
                                    <p:cond delay="0"/>
                                  </p:stCondLst>
                                  <p:childTnLst>
                                    <p:set>
                                      <p:cBhvr>
                                        <p:cTn id="16" dur="1" fill="hold">
                                          <p:stCondLst>
                                            <p:cond delay="0"/>
                                          </p:stCondLst>
                                        </p:cTn>
                                        <p:tgtEl>
                                          <p:spTgt spid="368647"/>
                                        </p:tgtEl>
                                        <p:attrNameLst>
                                          <p:attrName>style.visibility</p:attrName>
                                        </p:attrNameLst>
                                      </p:cBhvr>
                                      <p:to>
                                        <p:strVal val="visible"/>
                                      </p:to>
                                    </p:set>
                                    <p:anim calcmode="lin" valueType="num">
                                      <p:cBhvr additive="base">
                                        <p:cTn id="17" dur="1000" fill="hold"/>
                                        <p:tgtEl>
                                          <p:spTgt spid="368647"/>
                                        </p:tgtEl>
                                        <p:attrNameLst>
                                          <p:attrName>ppt_x</p:attrName>
                                        </p:attrNameLst>
                                      </p:cBhvr>
                                      <p:tavLst>
                                        <p:tav tm="0">
                                          <p:val>
                                            <p:strVal val="0-#ppt_w/2"/>
                                          </p:val>
                                        </p:tav>
                                        <p:tav tm="100000">
                                          <p:val>
                                            <p:strVal val="#ppt_x"/>
                                          </p:val>
                                        </p:tav>
                                      </p:tavLst>
                                    </p:anim>
                                    <p:anim calcmode="lin" valueType="num">
                                      <p:cBhvr additive="base">
                                        <p:cTn id="18" dur="1000" fill="hold"/>
                                        <p:tgtEl>
                                          <p:spTgt spid="368647"/>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2500"/>
                            </p:stCondLst>
                            <p:childTnLst>
                              <p:par>
                                <p:cTn id="20" presetID="2" presetClass="entr" presetSubtype="6" fill="hold" grpId="0" nodeType="afterEffect">
                                  <p:stCondLst>
                                    <p:cond delay="0"/>
                                  </p:stCondLst>
                                  <p:childTnLst>
                                    <p:set>
                                      <p:cBhvr>
                                        <p:cTn id="21" dur="1" fill="hold">
                                          <p:stCondLst>
                                            <p:cond delay="0"/>
                                          </p:stCondLst>
                                        </p:cTn>
                                        <p:tgtEl>
                                          <p:spTgt spid="368648"/>
                                        </p:tgtEl>
                                        <p:attrNameLst>
                                          <p:attrName>style.visibility</p:attrName>
                                        </p:attrNameLst>
                                      </p:cBhvr>
                                      <p:to>
                                        <p:strVal val="visible"/>
                                      </p:to>
                                    </p:set>
                                    <p:anim calcmode="lin" valueType="num">
                                      <p:cBhvr additive="base">
                                        <p:cTn id="22" dur="1000" fill="hold"/>
                                        <p:tgtEl>
                                          <p:spTgt spid="368648"/>
                                        </p:tgtEl>
                                        <p:attrNameLst>
                                          <p:attrName>ppt_x</p:attrName>
                                        </p:attrNameLst>
                                      </p:cBhvr>
                                      <p:tavLst>
                                        <p:tav tm="0">
                                          <p:val>
                                            <p:strVal val="1+#ppt_w/2"/>
                                          </p:val>
                                        </p:tav>
                                        <p:tav tm="100000">
                                          <p:val>
                                            <p:strVal val="#ppt_x"/>
                                          </p:val>
                                        </p:tav>
                                      </p:tavLst>
                                    </p:anim>
                                    <p:anim calcmode="lin" valueType="num">
                                      <p:cBhvr additive="base">
                                        <p:cTn id="23" dur="1000" fill="hold"/>
                                        <p:tgtEl>
                                          <p:spTgt spid="36864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26" presetClass="emph" presetSubtype="0" fill="hold" nodeType="afterEffect">
                                  <p:stCondLst>
                                    <p:cond delay="0"/>
                                  </p:stCondLst>
                                  <p:childTnLst>
                                    <p:animEffect transition="out" filter="fade">
                                      <p:cBhvr>
                                        <p:cTn id="26" dur="1000" tmFilter="0, 0; .2, .5; .8, .5; 1, 0"/>
                                        <p:tgtEl>
                                          <p:spTgt spid="368643"/>
                                        </p:tgtEl>
                                      </p:cBhvr>
                                    </p:animEffect>
                                    <p:animScale>
                                      <p:cBhvr>
                                        <p:cTn id="27" dur="500" autoRev="1" fill="hold"/>
                                        <p:tgtEl>
                                          <p:spTgt spid="368643"/>
                                        </p:tgtEl>
                                      </p:cBhvr>
                                      <p:by x="105000" y="105000"/>
                                    </p:animScale>
                                  </p:childTnLst>
                                </p:cTn>
                              </p:par>
                            </p:childTnLst>
                          </p:cTn>
                        </p:par>
                        <p:par>
                          <p:cTn id="28" fill="hold" nodeType="afterGroup">
                            <p:stCondLst>
                              <p:cond delay="4500"/>
                            </p:stCondLst>
                            <p:childTnLst>
                              <p:par>
                                <p:cTn id="29" presetID="26" presetClass="emph" presetSubtype="0" fill="hold" nodeType="afterEffect">
                                  <p:stCondLst>
                                    <p:cond delay="0"/>
                                  </p:stCondLst>
                                  <p:childTnLst>
                                    <p:animEffect transition="out" filter="fade">
                                      <p:cBhvr>
                                        <p:cTn id="30" dur="1000" tmFilter="0, 0; .2, .5; .8, .5; 1, 0"/>
                                        <p:tgtEl>
                                          <p:spTgt spid="368643"/>
                                        </p:tgtEl>
                                      </p:cBhvr>
                                    </p:animEffect>
                                    <p:animScale>
                                      <p:cBhvr>
                                        <p:cTn id="31" dur="500" autoRev="1" fill="hold"/>
                                        <p:tgtEl>
                                          <p:spTgt spid="3686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5" grpId="0"/>
      <p:bldP spid="368646" grpId="0"/>
      <p:bldP spid="368647" grpId="0"/>
      <p:bldP spid="3686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ROLE OF THE NURSE CASE MANAGER</a:t>
            </a:r>
            <a:endParaRPr lang="en-US" sz="3600" dirty="0"/>
          </a:p>
        </p:txBody>
      </p:sp>
      <p:sp>
        <p:nvSpPr>
          <p:cNvPr id="3" name="Content Placeholder 2"/>
          <p:cNvSpPr>
            <a:spLocks noGrp="1"/>
          </p:cNvSpPr>
          <p:nvPr>
            <p:ph idx="1"/>
          </p:nvPr>
        </p:nvSpPr>
        <p:spPr>
          <a:xfrm>
            <a:off x="443484" y="2362200"/>
            <a:ext cx="8229600" cy="4114800"/>
          </a:xfrm>
        </p:spPr>
        <p:txBody>
          <a:bodyPr>
            <a:normAutofit fontScale="70000" lnSpcReduction="20000"/>
          </a:bodyPr>
          <a:lstStyle/>
          <a:p>
            <a:pPr algn="just">
              <a:lnSpc>
                <a:spcPct val="80000"/>
              </a:lnSpc>
              <a:defRPr/>
            </a:pPr>
            <a:r>
              <a:rPr lang="en-US" sz="3400" dirty="0" smtClean="0"/>
              <a:t>Communication</a:t>
            </a:r>
          </a:p>
          <a:p>
            <a:pPr marL="0" indent="0" algn="just">
              <a:lnSpc>
                <a:spcPct val="80000"/>
              </a:lnSpc>
              <a:buNone/>
              <a:defRPr/>
            </a:pPr>
            <a:endParaRPr lang="en-US" sz="2400" dirty="0" smtClean="0"/>
          </a:p>
          <a:p>
            <a:pPr marL="800100" algn="just">
              <a:lnSpc>
                <a:spcPct val="120000"/>
              </a:lnSpc>
              <a:spcBef>
                <a:spcPts val="0"/>
              </a:spcBef>
              <a:buFont typeface="Wingdings" pitchFamily="2" charset="2"/>
              <a:buChar char="Ø"/>
              <a:defRPr/>
            </a:pPr>
            <a:r>
              <a:rPr lang="en-US" sz="2900" dirty="0" smtClean="0"/>
              <a:t>Provide updated treatment plan and work status to Adjuster and Employer after every visit</a:t>
            </a:r>
          </a:p>
          <a:p>
            <a:pPr marL="457200" indent="0" algn="just">
              <a:lnSpc>
                <a:spcPct val="80000"/>
              </a:lnSpc>
              <a:buNone/>
              <a:defRPr/>
            </a:pPr>
            <a:endParaRPr lang="en-US" sz="2400" dirty="0" smtClean="0"/>
          </a:p>
          <a:p>
            <a:pPr marL="800100" algn="just">
              <a:lnSpc>
                <a:spcPct val="120000"/>
              </a:lnSpc>
              <a:spcBef>
                <a:spcPts val="0"/>
              </a:spcBef>
              <a:buFont typeface="Wingdings" pitchFamily="2" charset="2"/>
              <a:buChar char="Ø"/>
              <a:defRPr/>
            </a:pPr>
            <a:r>
              <a:rPr lang="en-US" sz="2900" dirty="0" smtClean="0"/>
              <a:t>Communicate with Injured Worker and Provider about appointments, plan of care and work status</a:t>
            </a:r>
          </a:p>
          <a:p>
            <a:pPr marL="457200" indent="0" algn="just">
              <a:lnSpc>
                <a:spcPct val="80000"/>
              </a:lnSpc>
              <a:buNone/>
              <a:defRPr/>
            </a:pPr>
            <a:endParaRPr lang="en-US" sz="2400" dirty="0" smtClean="0"/>
          </a:p>
          <a:p>
            <a:pPr marL="800100" algn="just">
              <a:lnSpc>
                <a:spcPct val="120000"/>
              </a:lnSpc>
              <a:spcBef>
                <a:spcPts val="0"/>
              </a:spcBef>
              <a:buFont typeface="Wingdings" pitchFamily="2" charset="2"/>
              <a:buChar char="Ø"/>
              <a:defRPr/>
            </a:pPr>
            <a:r>
              <a:rPr lang="en-US" sz="2900" dirty="0" smtClean="0"/>
              <a:t>Direct Clinical Support Staff to schedule appointments, therapy, or diagnostic testing for authorized services</a:t>
            </a:r>
          </a:p>
          <a:p>
            <a:pPr marL="457200" indent="0" algn="just">
              <a:lnSpc>
                <a:spcPct val="80000"/>
              </a:lnSpc>
              <a:buNone/>
              <a:defRPr/>
            </a:pPr>
            <a:endParaRPr lang="en-US" sz="2400" dirty="0" smtClean="0"/>
          </a:p>
          <a:p>
            <a:pPr marL="800100" algn="just">
              <a:lnSpc>
                <a:spcPct val="120000"/>
              </a:lnSpc>
              <a:spcBef>
                <a:spcPts val="0"/>
              </a:spcBef>
              <a:buFont typeface="Wingdings" pitchFamily="2" charset="2"/>
              <a:buChar char="Ø"/>
              <a:defRPr/>
            </a:pPr>
            <a:r>
              <a:rPr lang="en-US" sz="2900" dirty="0" smtClean="0"/>
              <a:t>Review cases with Adjuster at scheduled Large Loss Meetings or Roundtable Discussions</a:t>
            </a:r>
          </a:p>
          <a:p>
            <a:pPr marL="800100" algn="just">
              <a:lnSpc>
                <a:spcPct val="80000"/>
              </a:lnSpc>
              <a:buClr>
                <a:srgbClr val="FFC000"/>
              </a:buClr>
              <a:buFont typeface="Wingdings" pitchFamily="2" charset="2"/>
              <a:buChar char="Ø"/>
              <a:defRPr/>
            </a:pPr>
            <a:endParaRPr lang="en-US" sz="1600" dirty="0" smtClean="0"/>
          </a:p>
          <a:p>
            <a:pPr marL="0" indent="0" algn="just">
              <a:lnSpc>
                <a:spcPct val="80000"/>
              </a:lnSpc>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50</a:t>
            </a:fld>
            <a:endParaRPr lang="en-US" dirty="0">
              <a:solidFill>
                <a:prstClr val="black">
                  <a:tint val="7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677" y="1143000"/>
            <a:ext cx="2468880" cy="164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6096000"/>
            <a:ext cx="1734293" cy="682211"/>
          </a:xfrm>
          <a:prstGeom prst="rect">
            <a:avLst/>
          </a:prstGeom>
          <a:noFill/>
          <a:ln>
            <a:noFill/>
          </a:ln>
        </p:spPr>
      </p:pic>
      <p:pic>
        <p:nvPicPr>
          <p:cNvPr id="8"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154404"/>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89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t>ROLE OF THE </a:t>
            </a:r>
            <a:br>
              <a:rPr lang="en-US" sz="3600" dirty="0" smtClean="0"/>
            </a:br>
            <a:r>
              <a:rPr lang="en-US" sz="3600" dirty="0" smtClean="0"/>
              <a:t>CLINICAL SUPPORT STAFF</a:t>
            </a:r>
            <a:endParaRPr lang="en-US" sz="3600" dirty="0"/>
          </a:p>
        </p:txBody>
      </p:sp>
      <p:sp>
        <p:nvSpPr>
          <p:cNvPr id="3" name="Content Placeholder 2"/>
          <p:cNvSpPr>
            <a:spLocks noGrp="1"/>
          </p:cNvSpPr>
          <p:nvPr>
            <p:ph idx="1"/>
          </p:nvPr>
        </p:nvSpPr>
        <p:spPr>
          <a:xfrm>
            <a:off x="457200" y="1905000"/>
            <a:ext cx="8229600" cy="4648200"/>
          </a:xfrm>
        </p:spPr>
        <p:txBody>
          <a:bodyPr/>
          <a:lstStyle/>
          <a:p>
            <a:pPr algn="just">
              <a:lnSpc>
                <a:spcPct val="80000"/>
              </a:lnSpc>
              <a:defRPr/>
            </a:pPr>
            <a:r>
              <a:rPr lang="en-US" sz="2400" dirty="0" smtClean="0"/>
              <a:t>Clinical Support Staff provide support to the Nursing Team and Medical Only Adjusters by performing necessary clerical duties.</a:t>
            </a:r>
          </a:p>
          <a:p>
            <a:pPr marL="0" indent="0" algn="just">
              <a:lnSpc>
                <a:spcPct val="80000"/>
              </a:lnSpc>
              <a:buNone/>
              <a:defRPr/>
            </a:pPr>
            <a:endParaRPr lang="en-US" sz="2400" dirty="0" smtClean="0"/>
          </a:p>
          <a:p>
            <a:pPr marL="800100" algn="just">
              <a:lnSpc>
                <a:spcPct val="80000"/>
              </a:lnSpc>
              <a:buFont typeface="Wingdings" pitchFamily="2" charset="2"/>
              <a:buChar char="Ø"/>
              <a:defRPr/>
            </a:pPr>
            <a:r>
              <a:rPr lang="en-US" sz="2000" dirty="0" smtClean="0"/>
              <a:t>Schedules medical appointments</a:t>
            </a:r>
          </a:p>
          <a:p>
            <a:pPr marL="800100" algn="just">
              <a:lnSpc>
                <a:spcPct val="80000"/>
              </a:lnSpc>
              <a:buFont typeface="Wingdings" pitchFamily="2" charset="2"/>
              <a:buChar char="Ø"/>
              <a:defRPr/>
            </a:pPr>
            <a:r>
              <a:rPr lang="en-US" sz="2000" dirty="0" smtClean="0"/>
              <a:t>Schedules initial physical therapy evaluation</a:t>
            </a:r>
          </a:p>
          <a:p>
            <a:pPr marL="800100" algn="just">
              <a:lnSpc>
                <a:spcPct val="80000"/>
              </a:lnSpc>
              <a:buFont typeface="Wingdings" pitchFamily="2" charset="2"/>
              <a:buChar char="Ø"/>
              <a:defRPr/>
            </a:pPr>
            <a:r>
              <a:rPr lang="en-US" sz="2000" dirty="0" smtClean="0"/>
              <a:t>Schedules diagnostic studies</a:t>
            </a:r>
          </a:p>
          <a:p>
            <a:pPr marL="800100" algn="just">
              <a:lnSpc>
                <a:spcPct val="80000"/>
              </a:lnSpc>
              <a:buFont typeface="Wingdings" pitchFamily="2" charset="2"/>
              <a:buChar char="Ø"/>
              <a:defRPr/>
            </a:pPr>
            <a:r>
              <a:rPr lang="en-US" sz="2000" dirty="0" smtClean="0"/>
              <a:t>Obtains and distributes medical notes and diagnostic reports</a:t>
            </a:r>
          </a:p>
          <a:p>
            <a:pPr marL="800100" algn="just">
              <a:lnSpc>
                <a:spcPct val="80000"/>
              </a:lnSpc>
              <a:buFont typeface="Wingdings" pitchFamily="2" charset="2"/>
              <a:buChar char="Ø"/>
              <a:defRPr/>
            </a:pPr>
            <a:r>
              <a:rPr lang="en-US" sz="2000" dirty="0" smtClean="0"/>
              <a:t>Enters pre-authorizations for when treatment is authorized by the NCM  or Medical Only Adjuster </a:t>
            </a:r>
          </a:p>
          <a:p>
            <a:pPr marL="800100" algn="just">
              <a:lnSpc>
                <a:spcPct val="80000"/>
              </a:lnSpc>
              <a:buFont typeface="Wingdings" pitchFamily="2" charset="2"/>
              <a:buChar char="Ø"/>
              <a:defRPr/>
            </a:pPr>
            <a:r>
              <a:rPr lang="en-US" sz="2000" dirty="0" smtClean="0"/>
              <a:t>Faxes pre-cert and Duty Determination Instruction (DDI) form to providers</a:t>
            </a:r>
            <a:endParaRPr lang="en-US" sz="1800" dirty="0" smtClean="0"/>
          </a:p>
          <a:p>
            <a:pPr marL="800100" algn="just">
              <a:lnSpc>
                <a:spcPct val="80000"/>
              </a:lnSpc>
              <a:buClr>
                <a:srgbClr val="FFC000"/>
              </a:buClr>
              <a:buFont typeface="Wingdings" pitchFamily="2" charset="2"/>
              <a:buChar char="Ø"/>
              <a:defRPr/>
            </a:pPr>
            <a:endParaRPr lang="en-US" sz="1600" dirty="0" smtClean="0"/>
          </a:p>
          <a:p>
            <a:pPr marL="0" indent="0" algn="just">
              <a:lnSpc>
                <a:spcPct val="80000"/>
              </a:lnSpc>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51</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5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EPO – Exclusive Provider Organization</a:t>
            </a:r>
            <a:endParaRPr lang="en-US" sz="3600" dirty="0"/>
          </a:p>
        </p:txBody>
      </p:sp>
      <p:sp>
        <p:nvSpPr>
          <p:cNvPr id="3" name="Content Placeholder 2"/>
          <p:cNvSpPr>
            <a:spLocks noGrp="1"/>
          </p:cNvSpPr>
          <p:nvPr>
            <p:ph idx="1"/>
          </p:nvPr>
        </p:nvSpPr>
        <p:spPr>
          <a:xfrm>
            <a:off x="457200" y="1676400"/>
            <a:ext cx="8229600" cy="4648200"/>
          </a:xfrm>
        </p:spPr>
        <p:txBody>
          <a:bodyPr>
            <a:normAutofit lnSpcReduction="10000"/>
          </a:bodyPr>
          <a:lstStyle/>
          <a:p>
            <a:pPr algn="just">
              <a:lnSpc>
                <a:spcPct val="80000"/>
              </a:lnSpc>
              <a:defRPr/>
            </a:pPr>
            <a:r>
              <a:rPr lang="en-US" sz="2400" dirty="0" smtClean="0"/>
              <a:t>We have the largest provider network in New Jersey.</a:t>
            </a:r>
          </a:p>
          <a:p>
            <a:pPr algn="just">
              <a:lnSpc>
                <a:spcPct val="80000"/>
              </a:lnSpc>
              <a:defRPr/>
            </a:pPr>
            <a:endParaRPr lang="en-US" sz="2400" dirty="0"/>
          </a:p>
          <a:p>
            <a:pPr algn="just">
              <a:lnSpc>
                <a:spcPct val="80000"/>
              </a:lnSpc>
              <a:defRPr/>
            </a:pPr>
            <a:r>
              <a:rPr lang="en-US" sz="2400" dirty="0" smtClean="0"/>
              <a:t>What do we hope to accomplish?</a:t>
            </a:r>
          </a:p>
          <a:p>
            <a:pPr lvl="1" algn="just">
              <a:lnSpc>
                <a:spcPct val="80000"/>
              </a:lnSpc>
              <a:buFont typeface="Wingdings" panose="05000000000000000000" pitchFamily="2" charset="2"/>
              <a:buChar char="Ø"/>
              <a:defRPr/>
            </a:pPr>
            <a:r>
              <a:rPr lang="en-US" sz="2000" dirty="0" smtClean="0"/>
              <a:t>Best of the best docs and facilities</a:t>
            </a:r>
          </a:p>
          <a:p>
            <a:pPr lvl="1" algn="just">
              <a:lnSpc>
                <a:spcPct val="80000"/>
              </a:lnSpc>
              <a:buFont typeface="Wingdings" panose="05000000000000000000" pitchFamily="2" charset="2"/>
              <a:buChar char="Ø"/>
              <a:defRPr/>
            </a:pPr>
            <a:r>
              <a:rPr lang="en-US" sz="2000" dirty="0" smtClean="0"/>
              <a:t>Preferred pricing</a:t>
            </a:r>
          </a:p>
          <a:p>
            <a:pPr lvl="1" algn="just">
              <a:lnSpc>
                <a:spcPct val="80000"/>
              </a:lnSpc>
              <a:buFont typeface="Wingdings" panose="05000000000000000000" pitchFamily="2" charset="2"/>
              <a:buChar char="Ø"/>
              <a:defRPr/>
            </a:pPr>
            <a:r>
              <a:rPr lang="en-US" sz="2000" dirty="0" smtClean="0"/>
              <a:t>Preferred service</a:t>
            </a:r>
          </a:p>
          <a:p>
            <a:pPr lvl="1" algn="just">
              <a:lnSpc>
                <a:spcPct val="80000"/>
              </a:lnSpc>
              <a:buFont typeface="Wingdings" panose="05000000000000000000" pitchFamily="2" charset="2"/>
              <a:buChar char="Ø"/>
              <a:defRPr/>
            </a:pPr>
            <a:r>
              <a:rPr lang="en-US" sz="2000" dirty="0" smtClean="0"/>
              <a:t>Providers Knowledgeable about Workers’ Compensation</a:t>
            </a:r>
          </a:p>
          <a:p>
            <a:pPr lvl="1" algn="just">
              <a:lnSpc>
                <a:spcPct val="80000"/>
              </a:lnSpc>
              <a:buFont typeface="Wingdings" panose="05000000000000000000" pitchFamily="2" charset="2"/>
              <a:buChar char="Ø"/>
              <a:defRPr/>
            </a:pPr>
            <a:r>
              <a:rPr lang="en-US" sz="2000" dirty="0" smtClean="0"/>
              <a:t>Communication</a:t>
            </a:r>
          </a:p>
          <a:p>
            <a:pPr lvl="1" algn="just">
              <a:lnSpc>
                <a:spcPct val="80000"/>
              </a:lnSpc>
              <a:buFont typeface="Wingdings" panose="05000000000000000000" pitchFamily="2" charset="2"/>
              <a:buChar char="Ø"/>
              <a:defRPr/>
            </a:pPr>
            <a:r>
              <a:rPr lang="en-US" sz="2000" dirty="0" smtClean="0"/>
              <a:t>Outcomes/Savings</a:t>
            </a:r>
          </a:p>
          <a:p>
            <a:pPr lvl="1" algn="just">
              <a:lnSpc>
                <a:spcPct val="80000"/>
              </a:lnSpc>
              <a:buFont typeface="Wingdings" panose="05000000000000000000" pitchFamily="2" charset="2"/>
              <a:buChar char="Ø"/>
              <a:defRPr/>
            </a:pPr>
            <a:r>
              <a:rPr lang="en-US" sz="2000" dirty="0" smtClean="0"/>
              <a:t>Quicker Return to Work</a:t>
            </a:r>
          </a:p>
          <a:p>
            <a:pPr lvl="1" algn="just">
              <a:lnSpc>
                <a:spcPct val="80000"/>
              </a:lnSpc>
              <a:buFont typeface="Wingdings" panose="05000000000000000000" pitchFamily="2" charset="2"/>
              <a:buChar char="Ø"/>
              <a:defRPr/>
            </a:pPr>
            <a:r>
              <a:rPr lang="en-US" sz="2000" dirty="0" smtClean="0"/>
              <a:t>Lower Cost</a:t>
            </a:r>
          </a:p>
          <a:p>
            <a:pPr marL="0" indent="0" algn="just">
              <a:lnSpc>
                <a:spcPct val="80000"/>
              </a:lnSpc>
              <a:buClr>
                <a:srgbClr val="FFC000"/>
              </a:buClr>
              <a:buNone/>
              <a:defRPr/>
            </a:pPr>
            <a:endParaRPr lang="en-US" sz="2400" dirty="0" smtClean="0"/>
          </a:p>
          <a:p>
            <a:pPr marL="800100" algn="just">
              <a:lnSpc>
                <a:spcPct val="80000"/>
              </a:lnSpc>
              <a:buClr>
                <a:srgbClr val="FFC000"/>
              </a:buClr>
              <a:buFont typeface="Wingdings" pitchFamily="2" charset="2"/>
              <a:buChar char="Ø"/>
              <a:defRPr/>
            </a:pPr>
            <a:endParaRPr lang="en-US" sz="1600" dirty="0" smtClean="0"/>
          </a:p>
          <a:p>
            <a:pPr marL="0" indent="0" algn="just">
              <a:lnSpc>
                <a:spcPct val="80000"/>
              </a:lnSpc>
              <a:buClr>
                <a:srgbClr val="FFC000"/>
              </a:buClr>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52</a:t>
            </a:fld>
            <a:endParaRPr lang="en-US"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1146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1176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34340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croselli\AppData\Local\Microsoft\Windows\Temporary Internet Files\Content.Outlook\NSBXE6VV\Generic Logo no addr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10" name="Picture 2" descr="\\qualcare.local\public\Qual-LynxHome\Claims\ktschohl\My Documents\My Pictures\Qual-Lyn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42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ROLE OF THE WC CLAIMS ADJUSTER</a:t>
            </a:r>
            <a:endParaRPr lang="en-US" sz="3600" dirty="0"/>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pPr algn="just">
              <a:lnSpc>
                <a:spcPct val="80000"/>
              </a:lnSpc>
              <a:defRPr/>
            </a:pPr>
            <a:r>
              <a:rPr lang="en-US" sz="5900" dirty="0" smtClean="0"/>
              <a:t>Once the claim is assigned, the adjuster must:</a:t>
            </a:r>
          </a:p>
          <a:p>
            <a:pPr marL="0" indent="0" algn="just">
              <a:lnSpc>
                <a:spcPct val="80000"/>
              </a:lnSpc>
              <a:buNone/>
              <a:defRPr/>
            </a:pPr>
            <a:endParaRPr lang="en-US" sz="7200" dirty="0" smtClean="0"/>
          </a:p>
          <a:p>
            <a:pPr marL="800100" algn="just">
              <a:lnSpc>
                <a:spcPct val="120000"/>
              </a:lnSpc>
              <a:buFont typeface="Wingdings" pitchFamily="2" charset="2"/>
              <a:buChar char="Ø"/>
              <a:defRPr/>
            </a:pPr>
            <a:r>
              <a:rPr lang="en-US" sz="7200" dirty="0" smtClean="0"/>
              <a:t>Contact the injured employee (for Lost Time cases only), employer, and nurse case manager or medical provider within 48 hours</a:t>
            </a:r>
          </a:p>
          <a:p>
            <a:pPr marL="800100" algn="just">
              <a:lnSpc>
                <a:spcPct val="120000"/>
              </a:lnSpc>
              <a:buFont typeface="Wingdings" pitchFamily="2" charset="2"/>
              <a:buChar char="Ø"/>
              <a:defRPr/>
            </a:pPr>
            <a:r>
              <a:rPr lang="en-US" sz="7200" dirty="0" smtClean="0"/>
              <a:t>Secure factual information to determine “compensability”</a:t>
            </a:r>
          </a:p>
          <a:p>
            <a:pPr marL="800100" algn="just">
              <a:lnSpc>
                <a:spcPct val="120000"/>
              </a:lnSpc>
              <a:buFont typeface="Wingdings" pitchFamily="2" charset="2"/>
              <a:buChar char="Ø"/>
              <a:defRPr/>
            </a:pPr>
            <a:r>
              <a:rPr lang="en-US" sz="7200" dirty="0" smtClean="0"/>
              <a:t>Review file for possible subrogation</a:t>
            </a:r>
          </a:p>
          <a:p>
            <a:pPr marL="800100" algn="just">
              <a:lnSpc>
                <a:spcPct val="120000"/>
              </a:lnSpc>
              <a:buFont typeface="Wingdings" pitchFamily="2" charset="2"/>
              <a:buChar char="Ø"/>
              <a:defRPr/>
            </a:pPr>
            <a:r>
              <a:rPr lang="en-US" sz="7200" dirty="0" smtClean="0"/>
              <a:t>Monitor medical treatment with assistance from a MCO representative to pursue a timely return to work, address causal relationship issues, and final discharge or MMI </a:t>
            </a:r>
          </a:p>
          <a:p>
            <a:pPr marL="800100" algn="just">
              <a:lnSpc>
                <a:spcPct val="120000"/>
              </a:lnSpc>
              <a:buFont typeface="Wingdings" pitchFamily="2" charset="2"/>
              <a:buChar char="Ø"/>
              <a:defRPr/>
            </a:pPr>
            <a:r>
              <a:rPr lang="en-US" sz="7200" dirty="0" smtClean="0"/>
              <a:t>Explore the possibility of transitional duty with the municipality</a:t>
            </a:r>
          </a:p>
          <a:p>
            <a:pPr marL="800100" algn="just">
              <a:lnSpc>
                <a:spcPct val="120000"/>
              </a:lnSpc>
              <a:buFont typeface="Wingdings" pitchFamily="2" charset="2"/>
              <a:buChar char="Ø"/>
              <a:defRPr/>
            </a:pPr>
            <a:r>
              <a:rPr lang="en-US" sz="7200" dirty="0" smtClean="0"/>
              <a:t>If employee is out of work, adjuster will verify the employee’s wages and obtain a 26 week wage statement. Once wages are verified, the adjuster will process wage replacement (TTD) checks, payable as directed by the employer</a:t>
            </a:r>
          </a:p>
          <a:p>
            <a:pPr marL="800100" algn="just">
              <a:lnSpc>
                <a:spcPct val="120000"/>
              </a:lnSpc>
              <a:buFont typeface="Wingdings" pitchFamily="2" charset="2"/>
              <a:buChar char="Ø"/>
              <a:defRPr/>
            </a:pPr>
            <a:r>
              <a:rPr lang="en-US" sz="7200" dirty="0" smtClean="0"/>
              <a:t>Adjuster will secure an increase in payment authority (if more than $10K is needed) from the JIF Executive Committee to pay all benefits, expenses, and legal associated with the claim</a:t>
            </a:r>
          </a:p>
          <a:p>
            <a:pPr marL="800100" algn="just">
              <a:lnSpc>
                <a:spcPct val="120000"/>
              </a:lnSpc>
              <a:buFont typeface="Wingdings" pitchFamily="2" charset="2"/>
              <a:buChar char="Ø"/>
              <a:defRPr/>
            </a:pPr>
            <a:r>
              <a:rPr lang="en-US" sz="7200" dirty="0" smtClean="0"/>
              <a:t>Monitor litigation if a claim petition is filed</a:t>
            </a:r>
          </a:p>
          <a:p>
            <a:pPr marL="800100" algn="just">
              <a:lnSpc>
                <a:spcPct val="80000"/>
              </a:lnSpc>
              <a:buFont typeface="Wingdings" pitchFamily="2" charset="2"/>
              <a:buChar char="Ø"/>
              <a:defRPr/>
            </a:pPr>
            <a:endParaRPr lang="en-US" sz="4500" dirty="0" smtClean="0"/>
          </a:p>
          <a:p>
            <a:pPr marL="800100" algn="just">
              <a:lnSpc>
                <a:spcPct val="80000"/>
              </a:lnSpc>
              <a:buFont typeface="Wingdings" pitchFamily="2" charset="2"/>
              <a:buChar char="Ø"/>
              <a:defRPr/>
            </a:pPr>
            <a:endParaRPr lang="en-US" sz="1600" dirty="0" smtClean="0"/>
          </a:p>
          <a:p>
            <a:pPr marL="0" indent="0" algn="just">
              <a:lnSpc>
                <a:spcPct val="80000"/>
              </a:lnSpc>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53</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322805"/>
            <a:ext cx="1277093" cy="455406"/>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28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dirty="0" smtClean="0"/>
              <a:t>	EMPLOYER CONTACT</a:t>
            </a:r>
            <a:endParaRPr lang="en-US" sz="3600" dirty="0"/>
          </a:p>
        </p:txBody>
      </p:sp>
      <p:sp>
        <p:nvSpPr>
          <p:cNvPr id="3" name="Content Placeholder 2"/>
          <p:cNvSpPr>
            <a:spLocks noGrp="1"/>
          </p:cNvSpPr>
          <p:nvPr>
            <p:ph idx="1"/>
          </p:nvPr>
        </p:nvSpPr>
        <p:spPr/>
        <p:txBody>
          <a:bodyPr>
            <a:normAutofit fontScale="85000" lnSpcReduction="20000"/>
          </a:bodyPr>
          <a:lstStyle/>
          <a:p>
            <a:pPr eaLnBrk="1" hangingPunct="1">
              <a:defRPr/>
            </a:pPr>
            <a:endParaRPr lang="en-US" sz="1800" dirty="0" smtClean="0"/>
          </a:p>
          <a:p>
            <a:pPr eaLnBrk="1" hangingPunct="1">
              <a:defRPr/>
            </a:pPr>
            <a:endParaRPr lang="en-US" sz="1800" dirty="0"/>
          </a:p>
          <a:p>
            <a:pPr eaLnBrk="1" hangingPunct="1">
              <a:defRPr/>
            </a:pPr>
            <a:r>
              <a:rPr lang="en-US" sz="2500" dirty="0" smtClean="0"/>
              <a:t>Verify injured employee’s job description</a:t>
            </a:r>
          </a:p>
          <a:p>
            <a:pPr eaLnBrk="1" hangingPunct="1">
              <a:defRPr/>
            </a:pPr>
            <a:r>
              <a:rPr lang="en-US" sz="2500" dirty="0" smtClean="0"/>
              <a:t>Confirm date of hire</a:t>
            </a:r>
          </a:p>
          <a:p>
            <a:pPr eaLnBrk="1" hangingPunct="1">
              <a:defRPr/>
            </a:pPr>
            <a:r>
              <a:rPr lang="en-US" sz="2500" dirty="0" smtClean="0"/>
              <a:t>Confirm work schedule/number of hours worked per week</a:t>
            </a:r>
          </a:p>
          <a:p>
            <a:pPr eaLnBrk="1" hangingPunct="1">
              <a:defRPr/>
            </a:pPr>
            <a:r>
              <a:rPr lang="en-US" sz="2500" dirty="0" smtClean="0"/>
              <a:t>Did the injured employee lose any time from work? If yes, what was the first day out of work?</a:t>
            </a:r>
          </a:p>
          <a:p>
            <a:pPr eaLnBrk="1" hangingPunct="1">
              <a:defRPr/>
            </a:pPr>
            <a:r>
              <a:rPr lang="en-US" sz="2500" dirty="0" smtClean="0"/>
              <a:t>Has the injured employee returned to work? </a:t>
            </a:r>
          </a:p>
          <a:p>
            <a:pPr eaLnBrk="1" hangingPunct="1">
              <a:defRPr/>
            </a:pPr>
            <a:r>
              <a:rPr lang="en-US" sz="2500" dirty="0" smtClean="0"/>
              <a:t>Does the municipality have transitional duty available?</a:t>
            </a:r>
          </a:p>
          <a:p>
            <a:pPr eaLnBrk="1" hangingPunct="1">
              <a:defRPr/>
            </a:pPr>
            <a:r>
              <a:rPr lang="en-US" sz="2500" dirty="0" smtClean="0"/>
              <a:t>Confirm the dates of disability and wages</a:t>
            </a:r>
          </a:p>
          <a:p>
            <a:pPr eaLnBrk="1" hangingPunct="1">
              <a:defRPr/>
            </a:pPr>
            <a:r>
              <a:rPr lang="en-US" sz="2500" dirty="0" smtClean="0"/>
              <a:t>Obtain 26 week wage statement (date of injury back 26 weeks)</a:t>
            </a:r>
          </a:p>
          <a:p>
            <a:pPr eaLnBrk="1" hangingPunct="1">
              <a:defRPr/>
            </a:pPr>
            <a:r>
              <a:rPr lang="en-US" sz="2500" dirty="0" smtClean="0"/>
              <a:t>Has the injured worker had any prior work injuries?</a:t>
            </a:r>
          </a:p>
          <a:p>
            <a:pPr eaLnBrk="1" hangingPunct="1">
              <a:defRPr/>
            </a:pPr>
            <a:r>
              <a:rPr lang="en-US" sz="2500" dirty="0" smtClean="0"/>
              <a:t>Keep employer/insured updated on medical status</a:t>
            </a:r>
          </a:p>
          <a:p>
            <a:pPr marL="0" indent="0" algn="just">
              <a:lnSpc>
                <a:spcPct val="80000"/>
              </a:lnSpc>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54</a:t>
            </a:fld>
            <a:endParaRPr lang="en-US" dirty="0">
              <a:solidFill>
                <a:prstClr val="black">
                  <a:tint val="7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0000">
            <a:off x="5729980" y="718139"/>
            <a:ext cx="27635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452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80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EMPLOYEE CONTACT</a:t>
            </a:r>
            <a:endParaRPr lang="en-US" sz="3600" dirty="0"/>
          </a:p>
        </p:txBody>
      </p:sp>
      <p:sp>
        <p:nvSpPr>
          <p:cNvPr id="3" name="Content Placeholder 2"/>
          <p:cNvSpPr>
            <a:spLocks noGrp="1"/>
          </p:cNvSpPr>
          <p:nvPr>
            <p:ph idx="1"/>
          </p:nvPr>
        </p:nvSpPr>
        <p:spPr>
          <a:xfrm>
            <a:off x="457200" y="1295400"/>
            <a:ext cx="4724400" cy="5105400"/>
          </a:xfrm>
        </p:spPr>
        <p:txBody>
          <a:bodyPr>
            <a:normAutofit fontScale="70000" lnSpcReduction="20000"/>
          </a:bodyPr>
          <a:lstStyle/>
          <a:p>
            <a:pPr eaLnBrk="1" hangingPunct="1">
              <a:defRPr/>
            </a:pPr>
            <a:r>
              <a:rPr lang="en-US" dirty="0" smtClean="0"/>
              <a:t>Verify to whom the injured employee reported the work injury</a:t>
            </a:r>
          </a:p>
          <a:p>
            <a:pPr eaLnBrk="1" hangingPunct="1">
              <a:defRPr/>
            </a:pPr>
            <a:r>
              <a:rPr lang="en-US" dirty="0" smtClean="0"/>
              <a:t>Obtain employee’s medical history</a:t>
            </a:r>
          </a:p>
          <a:p>
            <a:pPr eaLnBrk="1" hangingPunct="1">
              <a:defRPr/>
            </a:pPr>
            <a:r>
              <a:rPr lang="en-US" sz="2900" dirty="0" smtClean="0"/>
              <a:t>If claim was reported late, why?	</a:t>
            </a:r>
          </a:p>
          <a:p>
            <a:pPr eaLnBrk="1" hangingPunct="1">
              <a:defRPr/>
            </a:pPr>
            <a:r>
              <a:rPr lang="en-US" sz="2900" dirty="0" smtClean="0"/>
              <a:t>Confirm facts of the incident; how occurred; where occurred; any witnesses</a:t>
            </a:r>
          </a:p>
          <a:p>
            <a:pPr eaLnBrk="1" hangingPunct="1">
              <a:defRPr/>
            </a:pPr>
            <a:r>
              <a:rPr lang="en-US" sz="2900" dirty="0" smtClean="0"/>
              <a:t>Confirm employment</a:t>
            </a:r>
          </a:p>
          <a:p>
            <a:pPr eaLnBrk="1" hangingPunct="1">
              <a:defRPr/>
            </a:pPr>
            <a:r>
              <a:rPr lang="en-US" sz="2900" dirty="0" smtClean="0"/>
              <a:t>Question injuries received and mechanics of injury</a:t>
            </a:r>
          </a:p>
          <a:p>
            <a:pPr eaLnBrk="1" hangingPunct="1">
              <a:defRPr/>
            </a:pPr>
            <a:r>
              <a:rPr lang="en-US" sz="2900" dirty="0" smtClean="0"/>
              <a:t>Question previous injuries</a:t>
            </a:r>
          </a:p>
          <a:p>
            <a:pPr eaLnBrk="1" hangingPunct="1">
              <a:defRPr/>
            </a:pPr>
            <a:r>
              <a:rPr lang="en-US" sz="2900" dirty="0" smtClean="0"/>
              <a:t>Does the injured employee have a second job or any side jobs?</a:t>
            </a:r>
          </a:p>
          <a:p>
            <a:pPr eaLnBrk="1" hangingPunct="1">
              <a:defRPr/>
            </a:pPr>
            <a:r>
              <a:rPr lang="en-US" sz="2900" dirty="0" smtClean="0"/>
              <a:t>Confirm the name and address of the employee’s family physician</a:t>
            </a:r>
          </a:p>
          <a:p>
            <a:pPr eaLnBrk="1" hangingPunct="1">
              <a:defRPr/>
            </a:pPr>
            <a:r>
              <a:rPr lang="en-US" sz="2900" dirty="0" smtClean="0"/>
              <a:t>Does the employee have any questions?</a:t>
            </a:r>
          </a:p>
          <a:p>
            <a:pPr marL="0" indent="0" algn="just">
              <a:lnSpc>
                <a:spcPct val="80000"/>
              </a:lnSpc>
              <a:buFont typeface="Wingdings" pitchFamily="2" charset="2"/>
              <a:buNone/>
              <a:defRPr/>
            </a:pPr>
            <a:endParaRPr lang="en-US" sz="2000" dirty="0" smtClean="0"/>
          </a:p>
          <a:p>
            <a:pPr marL="0" indent="0">
              <a:buFont typeface="Wingdings" pitchFamily="2" charset="2"/>
              <a:buNone/>
              <a:defRPr/>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55</a:t>
            </a:fld>
            <a:endParaRPr lang="en-US" dirty="0">
              <a:solidFill>
                <a:prstClr val="black">
                  <a:tint val="75000"/>
                </a:prstClr>
              </a:solidFill>
            </a:endParaRPr>
          </a:p>
        </p:txBody>
      </p:sp>
      <p:pic>
        <p:nvPicPr>
          <p:cNvPr id="10242" name="Picture 2" descr="C:\Users\pdavidson\AppData\Local\Microsoft\Windows\Temporary Internet Files\Content.Outlook\5CLKJHB3\20151201_175921_001_resiz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1" r="5159"/>
          <a:stretch/>
        </p:blipFill>
        <p:spPr bwMode="auto">
          <a:xfrm rot="1020000">
            <a:off x="5157692" y="2392595"/>
            <a:ext cx="367709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6172200"/>
            <a:ext cx="1734293" cy="6060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53667"/>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43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SUPERVISOR</a:t>
            </a:r>
            <a:endParaRPr lang="en-US" dirty="0"/>
          </a:p>
        </p:txBody>
      </p:sp>
      <p:sp>
        <p:nvSpPr>
          <p:cNvPr id="3" name="Content Placeholder 2"/>
          <p:cNvSpPr>
            <a:spLocks noGrp="1"/>
          </p:cNvSpPr>
          <p:nvPr>
            <p:ph idx="1"/>
          </p:nvPr>
        </p:nvSpPr>
        <p:spPr/>
        <p:txBody>
          <a:bodyPr/>
          <a:lstStyle/>
          <a:p>
            <a:r>
              <a:rPr lang="en-US" dirty="0" smtClean="0"/>
              <a:t>Maintain contact with the injured employee by periodically contacting them and express support.</a:t>
            </a:r>
          </a:p>
          <a:p>
            <a:r>
              <a:rPr lang="en-US" dirty="0" smtClean="0"/>
              <a:t>The main reason injured employees retain lawyers is because they are uncertain of their benefits or concerned that they are not receiving adequate medical treatment.</a:t>
            </a:r>
          </a:p>
          <a:p>
            <a:r>
              <a:rPr lang="en-US" dirty="0" smtClean="0"/>
              <a:t>Determine the “root cause” of the accident.</a:t>
            </a:r>
            <a:endParaRPr lang="en-US"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56</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096000"/>
            <a:ext cx="1658093" cy="6822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83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SUPERVISOR’S INCIDENT REPORT</a:t>
            </a:r>
            <a:br>
              <a:rPr lang="en-US" sz="3600" dirty="0" smtClean="0"/>
            </a:br>
            <a:r>
              <a:rPr lang="en-US" sz="2800" dirty="0" smtClean="0"/>
              <a:t>Root Cause Analysis</a:t>
            </a:r>
            <a:endParaRPr lang="en-US" sz="3600" dirty="0"/>
          </a:p>
        </p:txBody>
      </p:sp>
      <p:sp>
        <p:nvSpPr>
          <p:cNvPr id="12291" name="Content Placeholder 2"/>
          <p:cNvSpPr>
            <a:spLocks noGrp="1"/>
          </p:cNvSpPr>
          <p:nvPr>
            <p:ph idx="1"/>
          </p:nvPr>
        </p:nvSpPr>
        <p:spPr>
          <a:xfrm>
            <a:off x="609600" y="1905000"/>
            <a:ext cx="8229600" cy="4343400"/>
          </a:xfrm>
        </p:spPr>
        <p:txBody>
          <a:bodyPr/>
          <a:lstStyle/>
          <a:p>
            <a:pPr algn="just"/>
            <a:r>
              <a:rPr lang="en-US" sz="2000" dirty="0" smtClean="0">
                <a:effectLst/>
              </a:rPr>
              <a:t>Immediately have the Supervisor’s Incident Report completed</a:t>
            </a:r>
          </a:p>
          <a:p>
            <a:pPr marL="0" indent="0" algn="just">
              <a:buNone/>
            </a:pPr>
            <a:endParaRPr lang="en-US" sz="2000" dirty="0" smtClean="0">
              <a:effectLst/>
            </a:endParaRPr>
          </a:p>
          <a:p>
            <a:pPr algn="just"/>
            <a:r>
              <a:rPr lang="en-US" sz="2000" dirty="0" smtClean="0">
                <a:effectLst/>
              </a:rPr>
              <a:t>Make certain the injured employee provides a detailed description of how the injury occurred:</a:t>
            </a:r>
          </a:p>
          <a:p>
            <a:pPr marL="0" indent="0" algn="just">
              <a:buNone/>
            </a:pPr>
            <a:endParaRPr lang="en-US" sz="2000" dirty="0" smtClean="0">
              <a:effectLst/>
            </a:endParaRPr>
          </a:p>
          <a:p>
            <a:pPr lvl="1" algn="just">
              <a:buFont typeface="Wingdings" panose="05000000000000000000" pitchFamily="2" charset="2"/>
              <a:buChar char="Ø"/>
            </a:pPr>
            <a:r>
              <a:rPr lang="en-US" sz="2000" dirty="0" smtClean="0">
                <a:effectLst/>
              </a:rPr>
              <a:t>Slip/Trip – what caused the fall; ice, water, waxed surface, electric cord, raised sidewalk, etc.?</a:t>
            </a:r>
          </a:p>
          <a:p>
            <a:pPr lvl="1">
              <a:buFont typeface="Wingdings" panose="05000000000000000000" pitchFamily="2" charset="2"/>
              <a:buChar char="Ø"/>
            </a:pPr>
            <a:r>
              <a:rPr lang="en-US" sz="2000" dirty="0" smtClean="0">
                <a:effectLst/>
              </a:rPr>
              <a:t>Fall from height – ladder, truck, height?</a:t>
            </a:r>
          </a:p>
          <a:p>
            <a:pPr lvl="1" algn="just">
              <a:buFont typeface="Wingdings" panose="05000000000000000000" pitchFamily="2" charset="2"/>
              <a:buChar char="Ø"/>
            </a:pPr>
            <a:r>
              <a:rPr lang="en-US" sz="2000" dirty="0" smtClean="0">
                <a:effectLst/>
              </a:rPr>
              <a:t>Fall forward, backward, strike body part; which body parts?</a:t>
            </a:r>
          </a:p>
          <a:p>
            <a:pPr lvl="1" algn="just">
              <a:buFont typeface="Wingdings" panose="05000000000000000000" pitchFamily="2" charset="2"/>
              <a:buChar char="Ø"/>
            </a:pPr>
            <a:r>
              <a:rPr lang="en-US" sz="2000" dirty="0" smtClean="0">
                <a:effectLst/>
              </a:rPr>
              <a:t>Defective equipment?</a:t>
            </a:r>
          </a:p>
          <a:p>
            <a:pPr lvl="1" algn="just">
              <a:buFont typeface="Wingdings" panose="05000000000000000000" pitchFamily="2" charset="2"/>
              <a:buChar char="Ø"/>
            </a:pPr>
            <a:r>
              <a:rPr lang="en-US" sz="2000" dirty="0" smtClean="0">
                <a:effectLst/>
              </a:rPr>
              <a:t>Where did injury occur (employer’s premises or private/ commercial venue)?</a:t>
            </a:r>
          </a:p>
        </p:txBody>
      </p:sp>
      <p:sp>
        <p:nvSpPr>
          <p:cNvPr id="3" name="Slide Number Placeholder 2"/>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57</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734293" cy="6060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23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defRPr/>
            </a:pPr>
            <a:r>
              <a:rPr lang="en-US" sz="3600" dirty="0" smtClean="0"/>
              <a:t>SUPERVISOR’S INCIDENT REPORT</a:t>
            </a:r>
            <a:endParaRPr lang="en-US" sz="3600" dirty="0"/>
          </a:p>
        </p:txBody>
      </p:sp>
      <p:sp>
        <p:nvSpPr>
          <p:cNvPr id="3" name="Content Placeholder 2"/>
          <p:cNvSpPr>
            <a:spLocks noGrp="1"/>
          </p:cNvSpPr>
          <p:nvPr>
            <p:ph idx="1"/>
          </p:nvPr>
        </p:nvSpPr>
        <p:spPr>
          <a:xfrm>
            <a:off x="609600" y="1371600"/>
            <a:ext cx="8229600" cy="4114800"/>
          </a:xfrm>
        </p:spPr>
        <p:txBody>
          <a:bodyPr/>
          <a:lstStyle/>
          <a:p>
            <a:pPr>
              <a:lnSpc>
                <a:spcPct val="90000"/>
              </a:lnSpc>
              <a:defRPr/>
            </a:pPr>
            <a:r>
              <a:rPr lang="en-US" sz="2400" dirty="0" smtClean="0">
                <a:effectLst/>
              </a:rPr>
              <a:t>Did the supervisor physically inspect the location of injury?</a:t>
            </a:r>
          </a:p>
          <a:p>
            <a:pPr>
              <a:lnSpc>
                <a:spcPct val="90000"/>
              </a:lnSpc>
              <a:defRPr/>
            </a:pPr>
            <a:r>
              <a:rPr lang="en-US" sz="2400" dirty="0" smtClean="0">
                <a:effectLst/>
              </a:rPr>
              <a:t>Any unsafe or unusual hazards present?</a:t>
            </a:r>
          </a:p>
          <a:p>
            <a:pPr>
              <a:lnSpc>
                <a:spcPct val="90000"/>
              </a:lnSpc>
              <a:defRPr/>
            </a:pPr>
            <a:r>
              <a:rPr lang="en-US" sz="2400" dirty="0" smtClean="0">
                <a:effectLst/>
              </a:rPr>
              <a:t>Did employee alter equipment being used? </a:t>
            </a:r>
          </a:p>
          <a:p>
            <a:pPr>
              <a:lnSpc>
                <a:spcPct val="90000"/>
              </a:lnSpc>
              <a:defRPr/>
            </a:pPr>
            <a:r>
              <a:rPr lang="en-US" sz="2400" dirty="0" smtClean="0">
                <a:effectLst/>
              </a:rPr>
              <a:t>Evidence of horseplay, intoxication, drug use?</a:t>
            </a:r>
          </a:p>
          <a:p>
            <a:pPr>
              <a:lnSpc>
                <a:spcPct val="90000"/>
              </a:lnSpc>
              <a:defRPr/>
            </a:pPr>
            <a:r>
              <a:rPr lang="en-US" sz="2400" dirty="0" smtClean="0">
                <a:effectLst/>
              </a:rPr>
              <a:t>Was employer provided safety equipment in use? If yes, was it being used properly?</a:t>
            </a:r>
          </a:p>
          <a:p>
            <a:pPr>
              <a:lnSpc>
                <a:spcPct val="90000"/>
              </a:lnSpc>
              <a:defRPr/>
            </a:pPr>
            <a:r>
              <a:rPr lang="en-US" sz="2400" dirty="0" smtClean="0">
                <a:effectLst/>
              </a:rPr>
              <a:t>Any suspicions about how the accident/injury occurred?</a:t>
            </a:r>
          </a:p>
          <a:p>
            <a:pPr algn="just">
              <a:lnSpc>
                <a:spcPct val="90000"/>
              </a:lnSpc>
              <a:defRPr/>
            </a:pPr>
            <a:r>
              <a:rPr lang="en-US" sz="2400" dirty="0" smtClean="0">
                <a:effectLst/>
              </a:rPr>
              <a:t>Are you satisfied the accident/injury occurred as the employee described?</a:t>
            </a:r>
          </a:p>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648200"/>
            <a:ext cx="2926080" cy="19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85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2B342B-3055-4D3B-8495-6D1AA82BD80E}" type="slidenum">
              <a:rPr lang="en-US" smtClean="0">
                <a:solidFill>
                  <a:prstClr val="black">
                    <a:tint val="75000"/>
                  </a:prstClr>
                </a:solidFill>
              </a:rPr>
              <a:pPr>
                <a:defRPr/>
              </a:pPr>
              <a:t>59</a:t>
            </a:fld>
            <a:endParaRPr lang="en-US" dirty="0">
              <a:solidFill>
                <a:prstClr val="black">
                  <a:tint val="75000"/>
                </a:prstClr>
              </a:solidFill>
            </a:endParaRPr>
          </a:p>
        </p:txBody>
      </p:sp>
      <p:sp>
        <p:nvSpPr>
          <p:cNvPr id="20481" name="Title 1"/>
          <p:cNvSpPr>
            <a:spLocks noGrp="1"/>
          </p:cNvSpPr>
          <p:nvPr>
            <p:ph type="title" idx="4294967295"/>
          </p:nvPr>
        </p:nvSpPr>
        <p:spPr>
          <a:xfrm>
            <a:off x="381000" y="0"/>
            <a:ext cx="8229600" cy="1371600"/>
          </a:xfrm>
        </p:spPr>
        <p:txBody>
          <a:bodyPr>
            <a:normAutofit/>
          </a:bodyPr>
          <a:lstStyle/>
          <a:p>
            <a:pPr eaLnBrk="1" hangingPunct="1">
              <a:defRPr/>
            </a:pPr>
            <a:r>
              <a:rPr lang="en-US" sz="6000" b="1" dirty="0" smtClean="0">
                <a:solidFill>
                  <a:srgbClr val="FF0000"/>
                </a:solidFill>
                <a:effectLst>
                  <a:outerShdw blurRad="38100" dist="38100" dir="2700000" algn="tl">
                    <a:srgbClr val="000000">
                      <a:alpha val="43137"/>
                    </a:srgbClr>
                  </a:outerShdw>
                </a:effectLst>
              </a:rPr>
              <a:t>RED FLAGS</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752600" y="1752600"/>
            <a:ext cx="7010400" cy="4114800"/>
          </a:xfrm>
        </p:spPr>
        <p:txBody>
          <a:bodyPr>
            <a:normAutofit/>
          </a:bodyPr>
          <a:lstStyle/>
          <a:p>
            <a:pPr marL="0" indent="0" eaLnBrk="1" hangingPunct="1">
              <a:lnSpc>
                <a:spcPct val="80000"/>
              </a:lnSpc>
              <a:buNone/>
              <a:defRPr/>
            </a:pPr>
            <a:endParaRPr lang="en-US" sz="2600" dirty="0" smtClean="0"/>
          </a:p>
          <a:p>
            <a:pPr lvl="2" eaLnBrk="1" hangingPunct="1">
              <a:lnSpc>
                <a:spcPct val="80000"/>
              </a:lnSpc>
              <a:buSzPct val="100000"/>
              <a:buFont typeface="Wingdings" panose="05000000000000000000" pitchFamily="2" charset="2"/>
              <a:buChar char="§"/>
              <a:defRPr/>
            </a:pPr>
            <a:r>
              <a:rPr lang="en-US" dirty="0" smtClean="0"/>
              <a:t>Reported Late</a:t>
            </a:r>
          </a:p>
          <a:p>
            <a:pPr lvl="2" eaLnBrk="1" hangingPunct="1">
              <a:lnSpc>
                <a:spcPct val="80000"/>
              </a:lnSpc>
              <a:buSzPct val="100000"/>
              <a:buFont typeface="Wingdings" panose="05000000000000000000" pitchFamily="2" charset="2"/>
              <a:buChar char="§"/>
              <a:defRPr/>
            </a:pPr>
            <a:r>
              <a:rPr lang="en-US" dirty="0" smtClean="0"/>
              <a:t>Specific Details Cannot Be Recalled</a:t>
            </a:r>
          </a:p>
          <a:p>
            <a:pPr lvl="2" eaLnBrk="1" hangingPunct="1">
              <a:lnSpc>
                <a:spcPct val="80000"/>
              </a:lnSpc>
              <a:buSzPct val="100000"/>
              <a:buFont typeface="Wingdings" panose="05000000000000000000" pitchFamily="2" charset="2"/>
              <a:buChar char="§"/>
              <a:defRPr/>
            </a:pPr>
            <a:r>
              <a:rPr lang="en-US" dirty="0" smtClean="0"/>
              <a:t>Accident Not Witnessed</a:t>
            </a:r>
          </a:p>
          <a:p>
            <a:pPr lvl="2" eaLnBrk="1" hangingPunct="1">
              <a:lnSpc>
                <a:spcPct val="80000"/>
              </a:lnSpc>
              <a:buSzPct val="100000"/>
              <a:buFont typeface="Wingdings" panose="05000000000000000000" pitchFamily="2" charset="2"/>
              <a:buChar char="§"/>
              <a:defRPr/>
            </a:pPr>
            <a:r>
              <a:rPr lang="en-US" dirty="0" smtClean="0"/>
              <a:t>Secondary Employment</a:t>
            </a:r>
          </a:p>
          <a:p>
            <a:pPr lvl="2" eaLnBrk="1" hangingPunct="1">
              <a:lnSpc>
                <a:spcPct val="80000"/>
              </a:lnSpc>
              <a:buSzPct val="100000"/>
              <a:buFont typeface="Wingdings" panose="05000000000000000000" pitchFamily="2" charset="2"/>
              <a:buChar char="§"/>
              <a:defRPr/>
            </a:pPr>
            <a:r>
              <a:rPr lang="en-US" dirty="0" smtClean="0"/>
              <a:t>Incident Occurs Following Day(s) Off</a:t>
            </a:r>
          </a:p>
          <a:p>
            <a:pPr lvl="2" eaLnBrk="1" hangingPunct="1">
              <a:lnSpc>
                <a:spcPct val="80000"/>
              </a:lnSpc>
              <a:buSzPct val="100000"/>
              <a:buFont typeface="Wingdings" panose="05000000000000000000" pitchFamily="2" charset="2"/>
              <a:buChar char="§"/>
              <a:defRPr/>
            </a:pPr>
            <a:r>
              <a:rPr lang="en-US" dirty="0" smtClean="0"/>
              <a:t>Witness Accounts Inconsistent With Employee’s Version</a:t>
            </a:r>
          </a:p>
          <a:p>
            <a:pPr lvl="2" eaLnBrk="1" hangingPunct="1">
              <a:lnSpc>
                <a:spcPct val="80000"/>
              </a:lnSpc>
              <a:buSzPct val="100000"/>
              <a:buFont typeface="Wingdings" panose="05000000000000000000" pitchFamily="2" charset="2"/>
              <a:buChar char="§"/>
              <a:defRPr/>
            </a:pPr>
            <a:r>
              <a:rPr lang="en-US" dirty="0" smtClean="0"/>
              <a:t>Fails To Attend Appointments</a:t>
            </a:r>
          </a:p>
          <a:p>
            <a:pPr lvl="2" eaLnBrk="1" hangingPunct="1">
              <a:lnSpc>
                <a:spcPct val="80000"/>
              </a:lnSpc>
              <a:buSzPct val="100000"/>
              <a:buFont typeface="Wingdings" panose="05000000000000000000" pitchFamily="2" charset="2"/>
              <a:buChar char="§"/>
              <a:defRPr/>
            </a:pPr>
            <a:r>
              <a:rPr lang="en-US" dirty="0" smtClean="0"/>
              <a:t>Not Home When Tried To Be Reached or During GOTCHA Calls</a:t>
            </a:r>
          </a:p>
        </p:txBody>
      </p:sp>
      <p:pic>
        <p:nvPicPr>
          <p:cNvPr id="14340" name="Picture 6" descr="MC9004347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314895" y="772094"/>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930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Qual-Lynx Staff</a:t>
            </a:r>
            <a:endParaRPr lang="en-US" dirty="0"/>
          </a:p>
        </p:txBody>
      </p:sp>
      <p:sp>
        <p:nvSpPr>
          <p:cNvPr id="3" name="Text Placeholder 2"/>
          <p:cNvSpPr>
            <a:spLocks noGrp="1"/>
          </p:cNvSpPr>
          <p:nvPr>
            <p:ph type="body" sz="half" idx="1"/>
          </p:nvPr>
        </p:nvSpPr>
        <p:spPr>
          <a:xfrm>
            <a:off x="685800" y="1548581"/>
            <a:ext cx="3810000" cy="4114800"/>
          </a:xfrm>
        </p:spPr>
        <p:txBody>
          <a:bodyPr>
            <a:normAutofit/>
          </a:bodyPr>
          <a:lstStyle/>
          <a:p>
            <a:r>
              <a:rPr lang="en-US" dirty="0" smtClean="0"/>
              <a:t>Claims</a:t>
            </a:r>
          </a:p>
          <a:p>
            <a:pPr lvl="1"/>
            <a:r>
              <a:rPr lang="en-US" sz="2000" dirty="0" smtClean="0"/>
              <a:t>Intake</a:t>
            </a:r>
          </a:p>
          <a:p>
            <a:pPr lvl="1"/>
            <a:r>
              <a:rPr lang="en-US" sz="2000" dirty="0" smtClean="0"/>
              <a:t>Investigation</a:t>
            </a:r>
          </a:p>
          <a:p>
            <a:pPr lvl="1"/>
            <a:r>
              <a:rPr lang="en-US" sz="2000" dirty="0" smtClean="0"/>
              <a:t>Claim Adjudication</a:t>
            </a:r>
          </a:p>
          <a:p>
            <a:pPr lvl="1"/>
            <a:r>
              <a:rPr lang="en-US" sz="2000" dirty="0" smtClean="0"/>
              <a:t>Payments</a:t>
            </a:r>
            <a:endParaRPr lang="en-US" dirty="0" smtClean="0"/>
          </a:p>
          <a:p>
            <a:r>
              <a:rPr lang="en-US" dirty="0" smtClean="0"/>
              <a:t>Managed Care</a:t>
            </a:r>
          </a:p>
          <a:p>
            <a:pPr lvl="1"/>
            <a:r>
              <a:rPr lang="en-US" sz="1900" dirty="0" smtClean="0"/>
              <a:t>Intake</a:t>
            </a:r>
          </a:p>
          <a:p>
            <a:pPr lvl="1"/>
            <a:r>
              <a:rPr lang="en-US" sz="1900" dirty="0" smtClean="0"/>
              <a:t>Nurse Case Management</a:t>
            </a:r>
          </a:p>
          <a:p>
            <a:pPr lvl="1"/>
            <a:r>
              <a:rPr lang="en-US" sz="1900" dirty="0" smtClean="0"/>
              <a:t>Network</a:t>
            </a:r>
          </a:p>
          <a:p>
            <a:endParaRPr lang="en-US" dirty="0"/>
          </a:p>
        </p:txBody>
      </p:sp>
      <p:pic>
        <p:nvPicPr>
          <p:cNvPr id="9219" name="Picture 3" descr="C:\Documents and Settings\ktschohl\Local Settings\Temporary Internet Files\Content.IE5\XQL9PHQV\big-logo-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365759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10" name="Picture 9"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575" y="5562600"/>
            <a:ext cx="2487825" cy="1148715"/>
          </a:xfrm>
          <a:prstGeom prst="rect">
            <a:avLst/>
          </a:prstGeom>
          <a:noFill/>
          <a:ln>
            <a:noFill/>
          </a:ln>
        </p:spPr>
      </p:pic>
    </p:spTree>
    <p:extLst>
      <p:ext uri="{BB962C8B-B14F-4D97-AF65-F5344CB8AC3E}">
        <p14:creationId xmlns:p14="http://schemas.microsoft.com/office/powerpoint/2010/main" val="2376824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60</a:t>
            </a:fld>
            <a:endParaRPr lang="en-US" dirty="0">
              <a:solidFill>
                <a:prstClr val="black">
                  <a:tint val="75000"/>
                </a:prst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47" y="1219200"/>
            <a:ext cx="5376672"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290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2B342B-3055-4D3B-8495-6D1AA82BD80E}" type="slidenum">
              <a:rPr lang="en-US" smtClean="0">
                <a:solidFill>
                  <a:prstClr val="black">
                    <a:tint val="75000"/>
                  </a:prstClr>
                </a:solidFill>
              </a:rPr>
              <a:pPr>
                <a:defRPr/>
              </a:pPr>
              <a:t>61</a:t>
            </a:fld>
            <a:endParaRPr lang="en-US" dirty="0">
              <a:solidFill>
                <a:prstClr val="black">
                  <a:tint val="75000"/>
                </a:prstClr>
              </a:solidFill>
            </a:endParaRPr>
          </a:p>
        </p:txBody>
      </p:sp>
      <p:sp>
        <p:nvSpPr>
          <p:cNvPr id="20481" name="Title 1"/>
          <p:cNvSpPr>
            <a:spLocks noGrp="1"/>
          </p:cNvSpPr>
          <p:nvPr>
            <p:ph type="title" idx="4294967295"/>
          </p:nvPr>
        </p:nvSpPr>
        <p:spPr>
          <a:xfrm>
            <a:off x="381000" y="0"/>
            <a:ext cx="8229600" cy="1371600"/>
          </a:xfrm>
        </p:spPr>
        <p:txBody>
          <a:bodyPr/>
          <a:lstStyle/>
          <a:p>
            <a:pPr eaLnBrk="1" hangingPunct="1">
              <a:defRPr/>
            </a:pPr>
            <a:r>
              <a:rPr lang="en-US" sz="3600" dirty="0" smtClean="0"/>
              <a:t>TRANSITIONAL DUTY</a:t>
            </a:r>
            <a:endParaRPr lang="en-US" sz="3600" dirty="0"/>
          </a:p>
        </p:txBody>
      </p:sp>
      <p:sp>
        <p:nvSpPr>
          <p:cNvPr id="3" name="Content Placeholder 2"/>
          <p:cNvSpPr>
            <a:spLocks noGrp="1"/>
          </p:cNvSpPr>
          <p:nvPr>
            <p:ph idx="4294967295"/>
          </p:nvPr>
        </p:nvSpPr>
        <p:spPr>
          <a:xfrm>
            <a:off x="5316" y="1219200"/>
            <a:ext cx="8229600" cy="4876800"/>
          </a:xfrm>
        </p:spPr>
        <p:txBody>
          <a:bodyPr>
            <a:normAutofit lnSpcReduction="10000"/>
          </a:bodyPr>
          <a:lstStyle/>
          <a:p>
            <a:pPr marL="914400" lvl="2" indent="0" algn="ctr" eaLnBrk="1" hangingPunct="1">
              <a:lnSpc>
                <a:spcPct val="80000"/>
              </a:lnSpc>
              <a:buClr>
                <a:srgbClr val="FFC000"/>
              </a:buClr>
              <a:buSzPct val="100000"/>
              <a:buNone/>
              <a:defRPr/>
            </a:pPr>
            <a:r>
              <a:rPr lang="en-US" sz="2000" i="1" dirty="0" smtClean="0"/>
              <a:t>Studies have shown that many injured employees are capable of assuming their full responsibilities at an earlier date if they start a transitional plan before reaching MMI</a:t>
            </a:r>
          </a:p>
          <a:p>
            <a:pPr lvl="2" eaLnBrk="1" hangingPunct="1">
              <a:lnSpc>
                <a:spcPct val="80000"/>
              </a:lnSpc>
              <a:buClr>
                <a:srgbClr val="FFC000"/>
              </a:buClr>
              <a:buSzPct val="100000"/>
              <a:buFont typeface="Wingdings" panose="05000000000000000000" pitchFamily="2" charset="2"/>
              <a:buChar char="§"/>
              <a:defRPr/>
            </a:pPr>
            <a:endParaRPr lang="en-US" dirty="0"/>
          </a:p>
          <a:p>
            <a:pPr lvl="2" eaLnBrk="1" hangingPunct="1">
              <a:lnSpc>
                <a:spcPct val="80000"/>
              </a:lnSpc>
              <a:buSzPct val="100000"/>
              <a:defRPr/>
            </a:pPr>
            <a:r>
              <a:rPr lang="en-US" dirty="0" smtClean="0"/>
              <a:t>Nurses and Adjusters remind providers of availability</a:t>
            </a:r>
          </a:p>
          <a:p>
            <a:pPr lvl="2" eaLnBrk="1" hangingPunct="1">
              <a:lnSpc>
                <a:spcPct val="80000"/>
              </a:lnSpc>
              <a:buSzPct val="100000"/>
              <a:defRPr/>
            </a:pPr>
            <a:r>
              <a:rPr lang="en-US" dirty="0" smtClean="0"/>
              <a:t>Doctor evaluates the injured worker for capability and sets forth work restrictions</a:t>
            </a:r>
          </a:p>
          <a:p>
            <a:pPr lvl="2" eaLnBrk="1" hangingPunct="1">
              <a:lnSpc>
                <a:spcPct val="80000"/>
              </a:lnSpc>
              <a:buSzPct val="100000"/>
              <a:defRPr/>
            </a:pPr>
            <a:r>
              <a:rPr lang="en-US" dirty="0" smtClean="0"/>
              <a:t>Employer is notified</a:t>
            </a:r>
          </a:p>
          <a:p>
            <a:pPr lvl="2" eaLnBrk="1" hangingPunct="1">
              <a:lnSpc>
                <a:spcPct val="80000"/>
              </a:lnSpc>
              <a:buSzPct val="100000"/>
              <a:defRPr/>
            </a:pPr>
            <a:r>
              <a:rPr lang="en-US" dirty="0" smtClean="0"/>
              <a:t>Employer determines availability</a:t>
            </a:r>
          </a:p>
          <a:p>
            <a:pPr lvl="2" eaLnBrk="1" hangingPunct="1">
              <a:lnSpc>
                <a:spcPct val="80000"/>
              </a:lnSpc>
              <a:buSzPct val="100000"/>
              <a:defRPr/>
            </a:pPr>
            <a:r>
              <a:rPr lang="en-US" dirty="0" smtClean="0"/>
              <a:t>Second Effort</a:t>
            </a:r>
          </a:p>
          <a:p>
            <a:pPr lvl="2" eaLnBrk="1" hangingPunct="1">
              <a:lnSpc>
                <a:spcPct val="80000"/>
              </a:lnSpc>
              <a:buSzPct val="100000"/>
              <a:defRPr/>
            </a:pPr>
            <a:r>
              <a:rPr lang="en-US" dirty="0" smtClean="0"/>
              <a:t>Employer informs employee outlining alternative duty and sets a time for re-evaluation (not open-ended)</a:t>
            </a:r>
          </a:p>
          <a:p>
            <a:pPr lvl="2" eaLnBrk="1" hangingPunct="1">
              <a:lnSpc>
                <a:spcPct val="80000"/>
              </a:lnSpc>
              <a:buSzPct val="100000"/>
              <a:defRPr/>
            </a:pPr>
            <a:r>
              <a:rPr lang="en-US" dirty="0" smtClean="0"/>
              <a:t>Employee re-evaluated at next provider visit</a:t>
            </a:r>
          </a:p>
          <a:p>
            <a:pPr lvl="2" eaLnBrk="1" hangingPunct="1">
              <a:lnSpc>
                <a:spcPct val="80000"/>
              </a:lnSpc>
              <a:buSzPct val="100000"/>
              <a:defRPr/>
            </a:pPr>
            <a:r>
              <a:rPr lang="en-US" dirty="0" smtClean="0"/>
              <a:t>Transitional duty either continues or the employee is returned to full duty</a:t>
            </a: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451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FA7E0A-EDE3-4E38-A0DB-A78E9FE4C37D}" type="slidenum">
              <a:rPr lang="en-US" altLang="en-US"/>
              <a:pPr/>
              <a:t>62</a:t>
            </a:fld>
            <a:endParaRPr lang="en-US" altLang="en-US" dirty="0"/>
          </a:p>
        </p:txBody>
      </p:sp>
      <p:sp>
        <p:nvSpPr>
          <p:cNvPr id="103426" name="Rectangle 2"/>
          <p:cNvSpPr>
            <a:spLocks noGrp="1" noChangeArrowheads="1"/>
          </p:cNvSpPr>
          <p:nvPr>
            <p:ph type="title"/>
          </p:nvPr>
        </p:nvSpPr>
        <p:spPr>
          <a:xfrm>
            <a:off x="1524000" y="0"/>
            <a:ext cx="6705600" cy="1162050"/>
          </a:xfrm>
        </p:spPr>
        <p:txBody>
          <a:bodyPr/>
          <a:lstStyle/>
          <a:p>
            <a:r>
              <a:rPr lang="en-US" altLang="en-US" sz="4800" dirty="0"/>
              <a:t>About Transitional Duty</a:t>
            </a:r>
            <a:endParaRPr lang="en-US" altLang="en-US" dirty="0"/>
          </a:p>
        </p:txBody>
      </p:sp>
      <p:sp>
        <p:nvSpPr>
          <p:cNvPr id="103427" name="Rectangle 3"/>
          <p:cNvSpPr>
            <a:spLocks noGrp="1" noChangeArrowheads="1"/>
          </p:cNvSpPr>
          <p:nvPr>
            <p:ph type="body" sz="half" idx="1"/>
          </p:nvPr>
        </p:nvSpPr>
        <p:spPr>
          <a:xfrm>
            <a:off x="304800" y="2209800"/>
            <a:ext cx="6096000" cy="2971800"/>
          </a:xfrm>
        </p:spPr>
        <p:txBody>
          <a:bodyPr/>
          <a:lstStyle/>
          <a:p>
            <a:r>
              <a:rPr lang="en-US" altLang="en-US" dirty="0"/>
              <a:t>Serves as a “bridge” to full duty</a:t>
            </a:r>
          </a:p>
          <a:p>
            <a:r>
              <a:rPr lang="en-US" altLang="en-US" dirty="0"/>
              <a:t>Cuts down on need for replacement employees</a:t>
            </a:r>
          </a:p>
          <a:p>
            <a:r>
              <a:rPr lang="en-US" altLang="en-US" dirty="0"/>
              <a:t>Has positive psychological effects</a:t>
            </a:r>
          </a:p>
        </p:txBody>
      </p:sp>
      <p:graphicFrame>
        <p:nvGraphicFramePr>
          <p:cNvPr id="103428" name="Object 4"/>
          <p:cNvGraphicFramePr>
            <a:graphicFrameLocks noGrp="1" noChangeAspect="1"/>
          </p:cNvGraphicFramePr>
          <p:nvPr>
            <p:ph type="clipArt" sz="half" idx="2"/>
          </p:nvPr>
        </p:nvGraphicFramePr>
        <p:xfrm>
          <a:off x="6019800" y="1828800"/>
          <a:ext cx="2895600" cy="2611438"/>
        </p:xfrm>
        <a:graphic>
          <a:graphicData uri="http://schemas.openxmlformats.org/presentationml/2006/ole">
            <mc:AlternateContent xmlns:mc="http://schemas.openxmlformats.org/markup-compatibility/2006">
              <mc:Choice xmlns:v="urn:schemas-microsoft-com:vml" Requires="v">
                <p:oleObj spid="_x0000_s8202" name="Clip" r:id="rId4" imgW="3717360" imgH="3352320" progId="MS_ClipArt_Gallery.2">
                  <p:embed/>
                </p:oleObj>
              </mc:Choice>
              <mc:Fallback>
                <p:oleObj name="Clip" r:id="rId4" imgW="3717360" imgH="33523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28800"/>
                        <a:ext cx="2895600" cy="2611438"/>
                      </a:xfrm>
                      <a:prstGeom prst="rect">
                        <a:avLst/>
                      </a:prstGeom>
                    </p:spPr>
                  </p:pic>
                </p:oleObj>
              </mc:Fallback>
            </mc:AlternateContent>
          </a:graphicData>
        </a:graphic>
      </p:graphicFrame>
      <p:sp>
        <p:nvSpPr>
          <p:cNvPr id="103429" name="Text Box 5"/>
          <p:cNvSpPr txBox="1">
            <a:spLocks noChangeArrowheads="1"/>
          </p:cNvSpPr>
          <p:nvPr/>
        </p:nvSpPr>
        <p:spPr bwMode="auto">
          <a:xfrm>
            <a:off x="5211763" y="4724400"/>
            <a:ext cx="3932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3365FB"/>
                </a:solidFill>
              </a:rPr>
              <a:t>Pays off for you and employee</a:t>
            </a:r>
          </a:p>
        </p:txBody>
      </p:sp>
      <p:sp>
        <p:nvSpPr>
          <p:cNvPr id="103430" name="Text Box 6"/>
          <p:cNvSpPr txBox="1">
            <a:spLocks noChangeArrowheads="1"/>
          </p:cNvSpPr>
          <p:nvPr/>
        </p:nvSpPr>
        <p:spPr bwMode="auto">
          <a:xfrm>
            <a:off x="838200" y="54102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Repeated studies have shown that the longer a worker is off the job, the less likely it is that he or she will ever come back.</a:t>
            </a:r>
          </a:p>
        </p:txBody>
      </p:sp>
      <p:pic>
        <p:nvPicPr>
          <p:cNvPr id="8" name="Picture 7"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07" y="6096000"/>
            <a:ext cx="1505693" cy="682211"/>
          </a:xfrm>
          <a:prstGeom prst="rect">
            <a:avLst/>
          </a:prstGeom>
          <a:noFill/>
          <a:ln>
            <a:noFill/>
          </a:ln>
        </p:spPr>
      </p:pic>
      <p:pic>
        <p:nvPicPr>
          <p:cNvPr id="10" name="Picture 2" descr="\\qualcare.local\public\Qual-LynxHome\Claims\ktschohl\My Documents\My Pictures\Qual-Lyn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237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1E469B5-C018-4252-8304-E500E9D938C0}" type="slidenum">
              <a:rPr lang="en-US" altLang="en-US"/>
              <a:pPr/>
              <a:t>63</a:t>
            </a:fld>
            <a:endParaRPr lang="en-US" altLang="en-US" dirty="0"/>
          </a:p>
        </p:txBody>
      </p:sp>
      <p:sp>
        <p:nvSpPr>
          <p:cNvPr id="101378" name="Rectangle 2"/>
          <p:cNvSpPr>
            <a:spLocks noGrp="1" noChangeArrowheads="1"/>
          </p:cNvSpPr>
          <p:nvPr>
            <p:ph type="title"/>
          </p:nvPr>
        </p:nvSpPr>
        <p:spPr>
          <a:xfrm>
            <a:off x="838200" y="0"/>
            <a:ext cx="7772400" cy="1162050"/>
          </a:xfrm>
        </p:spPr>
        <p:txBody>
          <a:bodyPr/>
          <a:lstStyle/>
          <a:p>
            <a:r>
              <a:rPr lang="en-US" altLang="en-US" dirty="0"/>
              <a:t>More About Transitional Duty</a:t>
            </a:r>
          </a:p>
        </p:txBody>
      </p:sp>
      <p:sp>
        <p:nvSpPr>
          <p:cNvPr id="101379" name="Rectangle 3"/>
          <p:cNvSpPr>
            <a:spLocks noGrp="1" noChangeArrowheads="1"/>
          </p:cNvSpPr>
          <p:nvPr>
            <p:ph type="body" sz="half" idx="1"/>
          </p:nvPr>
        </p:nvSpPr>
        <p:spPr>
          <a:xfrm>
            <a:off x="1219200" y="1600200"/>
            <a:ext cx="4419600" cy="4038600"/>
          </a:xfrm>
        </p:spPr>
        <p:txBody>
          <a:bodyPr>
            <a:normAutofit/>
          </a:bodyPr>
          <a:lstStyle/>
          <a:p>
            <a:r>
              <a:rPr lang="en-US" altLang="en-US" sz="2800" dirty="0" smtClean="0"/>
              <a:t>Transitional Duty Policy</a:t>
            </a:r>
            <a:endParaRPr lang="en-US" altLang="en-US" sz="2800" dirty="0"/>
          </a:p>
          <a:p>
            <a:r>
              <a:rPr lang="en-US" altLang="en-US" sz="2800" dirty="0"/>
              <a:t>Educate supervisors, employees, physicians, and claims adjusters.</a:t>
            </a:r>
          </a:p>
          <a:p>
            <a:r>
              <a:rPr lang="en-US" altLang="en-US" sz="2800" dirty="0"/>
              <a:t>Spell out “temporary” nature of assignment</a:t>
            </a:r>
          </a:p>
          <a:p>
            <a:r>
              <a:rPr lang="en-US" altLang="en-US" sz="2800" dirty="0"/>
              <a:t>Have physician describe physical limitations</a:t>
            </a:r>
          </a:p>
        </p:txBody>
      </p:sp>
      <p:graphicFrame>
        <p:nvGraphicFramePr>
          <p:cNvPr id="101380" name="Object 4"/>
          <p:cNvGraphicFramePr>
            <a:graphicFrameLocks noGrp="1" noChangeAspect="1"/>
          </p:cNvGraphicFramePr>
          <p:nvPr>
            <p:ph type="clipArt" sz="half" idx="2"/>
          </p:nvPr>
        </p:nvGraphicFramePr>
        <p:xfrm>
          <a:off x="5029200" y="2362200"/>
          <a:ext cx="3200400" cy="2886075"/>
        </p:xfrm>
        <a:graphic>
          <a:graphicData uri="http://schemas.openxmlformats.org/presentationml/2006/ole">
            <mc:AlternateContent xmlns:mc="http://schemas.openxmlformats.org/markup-compatibility/2006">
              <mc:Choice xmlns:v="urn:schemas-microsoft-com:vml" Requires="v">
                <p:oleObj spid="_x0000_s9226" name="Clip" r:id="rId4" imgW="3717360" imgH="3352320" progId="MS_ClipArt_Gallery.2">
                  <p:embed/>
                </p:oleObj>
              </mc:Choice>
              <mc:Fallback>
                <p:oleObj name="Clip" r:id="rId4" imgW="3717360" imgH="33523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362200"/>
                        <a:ext cx="3200400" cy="2886075"/>
                      </a:xfrm>
                      <a:prstGeom prst="rect">
                        <a:avLst/>
                      </a:prstGeom>
                    </p:spPr>
                  </p:pic>
                </p:oleObj>
              </mc:Fallback>
            </mc:AlternateContent>
          </a:graphicData>
        </a:graphic>
      </p:graphicFrame>
      <p:sp>
        <p:nvSpPr>
          <p:cNvPr id="101381" name="Text Box 5"/>
          <p:cNvSpPr txBox="1">
            <a:spLocks noChangeArrowheads="1"/>
          </p:cNvSpPr>
          <p:nvPr/>
        </p:nvSpPr>
        <p:spPr bwMode="auto">
          <a:xfrm>
            <a:off x="1203325" y="5562600"/>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Work with your safety and claims professionals to develop your modified duty or early return to work program.</a:t>
            </a:r>
          </a:p>
        </p:txBody>
      </p:sp>
      <p:pic>
        <p:nvPicPr>
          <p:cNvPr id="7" name="Picture 6" descr="C:\Users\croselli\AppData\Local\Microsoft\Windows\Temporary Internet Files\Content.Outlook\NSBXE6VV\Generic Logo no addre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07" y="6248400"/>
            <a:ext cx="1353293" cy="529811"/>
          </a:xfrm>
          <a:prstGeom prst="rect">
            <a:avLst/>
          </a:prstGeom>
          <a:noFill/>
          <a:ln>
            <a:noFill/>
          </a:ln>
        </p:spPr>
      </p:pic>
      <p:pic>
        <p:nvPicPr>
          <p:cNvPr id="9" name="Picture 2" descr="\\qualcare.local\public\Qual-LynxHome\Claims\ktschohl\My Documents\My Pictures\Qual-Lyn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1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2B342B-3055-4D3B-8495-6D1AA82BD80E}" type="slidenum">
              <a:rPr lang="en-US" smtClean="0">
                <a:solidFill>
                  <a:prstClr val="black">
                    <a:tint val="75000"/>
                  </a:prstClr>
                </a:solidFill>
              </a:rPr>
              <a:pPr>
                <a:defRPr/>
              </a:pPr>
              <a:t>64</a:t>
            </a:fld>
            <a:endParaRPr lang="en-US" dirty="0">
              <a:solidFill>
                <a:prstClr val="black">
                  <a:tint val="75000"/>
                </a:prstClr>
              </a:solidFill>
            </a:endParaRPr>
          </a:p>
        </p:txBody>
      </p:sp>
      <p:sp>
        <p:nvSpPr>
          <p:cNvPr id="20481" name="Title 1"/>
          <p:cNvSpPr>
            <a:spLocks noGrp="1"/>
          </p:cNvSpPr>
          <p:nvPr>
            <p:ph type="title" idx="4294967295"/>
          </p:nvPr>
        </p:nvSpPr>
        <p:spPr>
          <a:xfrm>
            <a:off x="457200" y="0"/>
            <a:ext cx="8229600" cy="1371600"/>
          </a:xfrm>
        </p:spPr>
        <p:txBody>
          <a:bodyPr/>
          <a:lstStyle/>
          <a:p>
            <a:pPr eaLnBrk="1" hangingPunct="1">
              <a:defRPr/>
            </a:pPr>
            <a:r>
              <a:rPr lang="en-US" sz="3600" dirty="0" smtClean="0"/>
              <a:t>G.O.T.C.H.A.</a:t>
            </a:r>
            <a:br>
              <a:rPr lang="en-US" sz="3600" dirty="0" smtClean="0"/>
            </a:br>
            <a:r>
              <a:rPr lang="en-US" sz="3600" dirty="0" smtClean="0"/>
              <a:t>Go Out To Check Home Activities</a:t>
            </a:r>
            <a:endParaRPr lang="en-US" sz="3600" dirty="0"/>
          </a:p>
        </p:txBody>
      </p:sp>
      <p:sp>
        <p:nvSpPr>
          <p:cNvPr id="3" name="Content Placeholder 2"/>
          <p:cNvSpPr>
            <a:spLocks noGrp="1"/>
          </p:cNvSpPr>
          <p:nvPr>
            <p:ph idx="4294967295"/>
          </p:nvPr>
        </p:nvSpPr>
        <p:spPr>
          <a:xfrm>
            <a:off x="457200" y="1600200"/>
            <a:ext cx="8229600" cy="4800600"/>
          </a:xfrm>
        </p:spPr>
        <p:txBody>
          <a:bodyPr>
            <a:normAutofit fontScale="92500" lnSpcReduction="20000"/>
          </a:bodyPr>
          <a:lstStyle/>
          <a:p>
            <a:r>
              <a:rPr lang="en-US" sz="2800" dirty="0"/>
              <a:t>This investigative tool is invaluable in terms of cost containment.  Investigators conduct unannounced, personal visits to each “lost time” claimant if the injured worker </a:t>
            </a:r>
            <a:r>
              <a:rPr lang="en-US" sz="2800" dirty="0" smtClean="0"/>
              <a:t>is out </a:t>
            </a:r>
            <a:r>
              <a:rPr lang="en-US" sz="2800" dirty="0"/>
              <a:t>of work more than 14 </a:t>
            </a:r>
            <a:r>
              <a:rPr lang="en-US" sz="2800" dirty="0" smtClean="0"/>
              <a:t>days</a:t>
            </a:r>
            <a:r>
              <a:rPr lang="en-US" sz="2800" dirty="0"/>
              <a:t> </a:t>
            </a:r>
            <a:r>
              <a:rPr lang="en-US" sz="2800" dirty="0" smtClean="0"/>
              <a:t>(or three weeks after surgery).</a:t>
            </a:r>
            <a:endParaRPr lang="en-US" sz="2800" dirty="0"/>
          </a:p>
          <a:p>
            <a:endParaRPr lang="en-US" sz="2800" dirty="0" smtClean="0"/>
          </a:p>
          <a:p>
            <a:r>
              <a:rPr lang="en-US" sz="2800" dirty="0" smtClean="0"/>
              <a:t>The </a:t>
            </a:r>
            <a:r>
              <a:rPr lang="en-US" sz="2800" dirty="0"/>
              <a:t>opportunity to interview injured workers in their homes provides us with detailed information to support telephonic investigation.  These visits confirm or deny the existence of malingering or fraudulent activity, and often highlight other factors that may inhibit a claimant’s timely return to work.  In addition, a GOTCHA visit can lead to surveillance, if warranted.</a:t>
            </a: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096000"/>
            <a:ext cx="1734293" cy="6822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982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85800" y="228600"/>
            <a:ext cx="7772400" cy="1143000"/>
          </a:xfrm>
        </p:spPr>
        <p:txBody>
          <a:bodyPr>
            <a:normAutofit fontScale="90000"/>
          </a:bodyPr>
          <a:lstStyle/>
          <a:p>
            <a:r>
              <a:rPr lang="en-US" altLang="en-US" sz="4000" dirty="0" smtClean="0">
                <a:solidFill>
                  <a:srgbClr val="FF3300"/>
                </a:solidFill>
              </a:rPr>
              <a:t>G.O.T.C.H.A.</a:t>
            </a:r>
            <a:r>
              <a:rPr lang="en-US" altLang="en-US" sz="4000" dirty="0" smtClean="0"/>
              <a:t> </a:t>
            </a:r>
            <a:r>
              <a:rPr lang="en-US" altLang="en-US" sz="4000" dirty="0"/>
              <a:t>Program</a:t>
            </a:r>
            <a:br>
              <a:rPr lang="en-US" altLang="en-US" sz="4000" dirty="0"/>
            </a:br>
            <a:r>
              <a:rPr lang="en-US" altLang="en-US" sz="3600" dirty="0"/>
              <a:t>Go Out To Check Home Activities</a:t>
            </a:r>
          </a:p>
        </p:txBody>
      </p:sp>
      <p:sp>
        <p:nvSpPr>
          <p:cNvPr id="324611" name="Rectangle 3"/>
          <p:cNvSpPr>
            <a:spLocks noGrp="1" noChangeArrowheads="1"/>
          </p:cNvSpPr>
          <p:nvPr>
            <p:ph type="body" idx="1"/>
          </p:nvPr>
        </p:nvSpPr>
        <p:spPr>
          <a:xfrm>
            <a:off x="685800" y="1676400"/>
            <a:ext cx="7772400" cy="4419600"/>
          </a:xfrm>
        </p:spPr>
        <p:txBody>
          <a:bodyPr/>
          <a:lstStyle/>
          <a:p>
            <a:pPr>
              <a:lnSpc>
                <a:spcPct val="80000"/>
              </a:lnSpc>
              <a:buClr>
                <a:srgbClr val="FF3300"/>
              </a:buClr>
              <a:buFont typeface="Wingdings" panose="05000000000000000000" pitchFamily="2" charset="2"/>
              <a:buChar char="Ø"/>
            </a:pPr>
            <a:r>
              <a:rPr lang="en-US" altLang="en-US" sz="2400" b="1" dirty="0">
                <a:solidFill>
                  <a:srgbClr val="FF3300"/>
                </a:solidFill>
              </a:rPr>
              <a:t>Backup verification of treatment, therapy, or surgery schedules.</a:t>
            </a:r>
          </a:p>
          <a:p>
            <a:pPr>
              <a:lnSpc>
                <a:spcPct val="80000"/>
              </a:lnSpc>
              <a:buClr>
                <a:srgbClr val="FF3300"/>
              </a:buClr>
              <a:buFont typeface="Wingdings" panose="05000000000000000000" pitchFamily="2" charset="2"/>
              <a:buChar char="Ø"/>
            </a:pPr>
            <a:r>
              <a:rPr lang="en-US" altLang="en-US" sz="2400" b="1" dirty="0">
                <a:solidFill>
                  <a:srgbClr val="FF3300"/>
                </a:solidFill>
              </a:rPr>
              <a:t>Visits heighten the employee's awareness that their recovery and their claim are being monitored.</a:t>
            </a:r>
          </a:p>
          <a:p>
            <a:pPr>
              <a:lnSpc>
                <a:spcPct val="80000"/>
              </a:lnSpc>
              <a:buClr>
                <a:srgbClr val="FF3300"/>
              </a:buClr>
              <a:buFont typeface="Wingdings" panose="05000000000000000000" pitchFamily="2" charset="2"/>
              <a:buChar char="Ø"/>
            </a:pPr>
            <a:r>
              <a:rPr lang="en-US" altLang="en-US" sz="2400" b="1" dirty="0">
                <a:solidFill>
                  <a:srgbClr val="FF3300"/>
                </a:solidFill>
              </a:rPr>
              <a:t>Investigator can detect "red flags" at home, which may not be apparent when personal contact has been made under other circumstances.</a:t>
            </a:r>
          </a:p>
          <a:p>
            <a:pPr>
              <a:lnSpc>
                <a:spcPct val="80000"/>
              </a:lnSpc>
              <a:buClr>
                <a:srgbClr val="FF3300"/>
              </a:buClr>
              <a:buFont typeface="Wingdings" panose="05000000000000000000" pitchFamily="2" charset="2"/>
              <a:buChar char="Ø"/>
            </a:pPr>
            <a:r>
              <a:rPr lang="en-US" altLang="en-US" sz="2400" b="1" dirty="0">
                <a:solidFill>
                  <a:srgbClr val="FF3300"/>
                </a:solidFill>
              </a:rPr>
              <a:t>Visits strengthen the network of contact and reassures the claimant that the employer cares about his/her recovery and return to work</a:t>
            </a:r>
          </a:p>
          <a:p>
            <a:pPr>
              <a:lnSpc>
                <a:spcPct val="80000"/>
              </a:lnSpc>
              <a:buClr>
                <a:srgbClr val="FF3300"/>
              </a:buClr>
              <a:buFont typeface="Wingdings" panose="05000000000000000000" pitchFamily="2" charset="2"/>
              <a:buChar char="Ø"/>
            </a:pPr>
            <a:r>
              <a:rPr lang="en-US" altLang="en-US" sz="2400" b="1" dirty="0">
                <a:solidFill>
                  <a:srgbClr val="FF3300"/>
                </a:solidFill>
              </a:rPr>
              <a:t>Unannounced visits may encourage an employee on the verge of recovery to get into the "return to work" mind set.</a:t>
            </a:r>
          </a:p>
        </p:txBody>
      </p:sp>
      <p:sp>
        <p:nvSpPr>
          <p:cNvPr id="324612" name="Text Box 4"/>
          <p:cNvSpPr txBox="1">
            <a:spLocks noChangeArrowheads="1"/>
          </p:cNvSpPr>
          <p:nvPr/>
        </p:nvSpPr>
        <p:spPr bwMode="auto">
          <a:xfrm>
            <a:off x="1731757" y="5553076"/>
            <a:ext cx="6291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Surveillance will be </a:t>
            </a:r>
            <a:r>
              <a:rPr lang="en-US" altLang="en-US" sz="2800" dirty="0" smtClean="0"/>
              <a:t>ordered, </a:t>
            </a:r>
            <a:r>
              <a:rPr lang="en-US" altLang="en-US" sz="2800" dirty="0"/>
              <a:t>if </a:t>
            </a:r>
            <a:r>
              <a:rPr lang="en-US" altLang="en-US" sz="2800" dirty="0" smtClean="0"/>
              <a:t>necessary.</a:t>
            </a:r>
            <a:endParaRPr lang="en-US" altLang="en-US" sz="2800" dirty="0"/>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353293" cy="6060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320168"/>
            <a:ext cx="1568038" cy="34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86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834" y="42954"/>
            <a:ext cx="3700051" cy="1569660"/>
          </a:xfrm>
          <a:prstGeom prst="rect">
            <a:avLst/>
          </a:prstGeom>
          <a:noFill/>
        </p:spPr>
        <p:txBody>
          <a:bodyPr wrap="none" lIns="91440" tIns="45720" rIns="91440" bIns="45720">
            <a:spAutoFit/>
          </a:bodyPr>
          <a:lstStyle/>
          <a:p>
            <a:pPr algn="ctr" fontAlgn="base">
              <a:spcBef>
                <a:spcPct val="0"/>
              </a:spcBef>
              <a:spcAft>
                <a:spcPct val="0"/>
              </a:spcAft>
            </a:pPr>
            <a:r>
              <a:rPr lang="en-US" sz="96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Tahoma" pitchFamily="34" charset="0"/>
              </a:rPr>
              <a:t>M M I</a:t>
            </a:r>
            <a:endParaRPr lang="en-US" sz="96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Tahoma" pitchFamily="34" charset="0"/>
            </a:endParaRPr>
          </a:p>
        </p:txBody>
      </p:sp>
      <p:sp>
        <p:nvSpPr>
          <p:cNvPr id="2" name="Slide Number Placeholder 1"/>
          <p:cNvSpPr>
            <a:spLocks noGrp="1"/>
          </p:cNvSpPr>
          <p:nvPr>
            <p:ph type="sldNum" sz="quarter" idx="12"/>
          </p:nvPr>
        </p:nvSpPr>
        <p:spPr/>
        <p:txBody>
          <a:bodyPr/>
          <a:lstStyle/>
          <a:p>
            <a:pPr>
              <a:defRPr/>
            </a:pPr>
            <a:fld id="{432B342B-3055-4D3B-8495-6D1AA82BD80E}" type="slidenum">
              <a:rPr lang="en-US" smtClean="0">
                <a:solidFill>
                  <a:prstClr val="black">
                    <a:tint val="75000"/>
                  </a:prstClr>
                </a:solidFill>
              </a:rPr>
              <a:pPr>
                <a:defRPr/>
              </a:pPr>
              <a:t>66</a:t>
            </a:fld>
            <a:endParaRPr lang="en-US" dirty="0">
              <a:solidFill>
                <a:prstClr val="black">
                  <a:tint val="75000"/>
                </a:prstClr>
              </a:solidFill>
            </a:endParaRPr>
          </a:p>
        </p:txBody>
      </p:sp>
      <p:sp>
        <p:nvSpPr>
          <p:cNvPr id="3" name="TextBox 2"/>
          <p:cNvSpPr txBox="1"/>
          <p:nvPr/>
        </p:nvSpPr>
        <p:spPr>
          <a:xfrm>
            <a:off x="694660" y="527807"/>
            <a:ext cx="7772400" cy="584775"/>
          </a:xfrm>
          <a:prstGeom prst="rect">
            <a:avLst/>
          </a:prstGeom>
          <a:noFill/>
        </p:spPr>
        <p:txBody>
          <a:bodyPr wrap="square" rtlCol="0">
            <a:spAutoFit/>
          </a:bodyPr>
          <a:lstStyle/>
          <a:p>
            <a:pPr algn="ctr" fontAlgn="base">
              <a:spcBef>
                <a:spcPct val="0"/>
              </a:spcBef>
              <a:spcAft>
                <a:spcPct val="0"/>
              </a:spcAft>
            </a:pPr>
            <a:r>
              <a:rPr lang="en-US" sz="3200" dirty="0" smtClean="0">
                <a:solidFill>
                  <a:prstClr val="black"/>
                </a:solidFill>
                <a:latin typeface="Tahoma" pitchFamily="34" charset="0"/>
              </a:rPr>
              <a:t>Maximum Medical Improvement</a:t>
            </a:r>
            <a:endParaRPr lang="en-US" sz="3200" dirty="0">
              <a:solidFill>
                <a:prstClr val="black"/>
              </a:solidFill>
              <a:latin typeface="Tahoma" pitchFamily="34" charset="0"/>
            </a:endParaRPr>
          </a:p>
        </p:txBody>
      </p:sp>
      <p:sp>
        <p:nvSpPr>
          <p:cNvPr id="4" name="Rectangle 3"/>
          <p:cNvSpPr/>
          <p:nvPr/>
        </p:nvSpPr>
        <p:spPr>
          <a:xfrm>
            <a:off x="694660" y="1371600"/>
            <a:ext cx="7772400" cy="5189113"/>
          </a:xfrm>
          <a:prstGeom prst="rect">
            <a:avLst/>
          </a:prstGeom>
        </p:spPr>
        <p:txBody>
          <a:bodyPr wrap="square">
            <a:spAutoFit/>
          </a:bodyPr>
          <a:lstStyle/>
          <a:p>
            <a:pPr marL="342900" indent="-342900">
              <a:spcBef>
                <a:spcPct val="20000"/>
              </a:spcBef>
              <a:buFont typeface="Arial" pitchFamily="34" charset="0"/>
              <a:buChar char="•"/>
            </a:pPr>
            <a:r>
              <a:rPr lang="en-US" sz="2400" dirty="0">
                <a:solidFill>
                  <a:prstClr val="black"/>
                </a:solidFill>
              </a:rPr>
              <a:t>Maximum medical improvement (MMI): Concept is when an employee is as fully restored as the nature of the injury will allow.</a:t>
            </a:r>
          </a:p>
          <a:p>
            <a:pPr marL="342900" indent="-342900">
              <a:spcBef>
                <a:spcPct val="20000"/>
              </a:spcBef>
              <a:buFont typeface="Arial" pitchFamily="34" charset="0"/>
              <a:buChar char="•"/>
            </a:pPr>
            <a:r>
              <a:rPr lang="en-US" sz="2400" dirty="0">
                <a:solidFill>
                  <a:prstClr val="black"/>
                </a:solidFill>
              </a:rPr>
              <a:t>Alternate terms for MMI include “medical plateau,” “as good as you’re going to get” (not cured, not healed, not good as new – none of those things), “employee’s condition is not expected to improve any further.”</a:t>
            </a:r>
          </a:p>
          <a:p>
            <a:pPr marL="342900" indent="-342900">
              <a:spcBef>
                <a:spcPct val="20000"/>
              </a:spcBef>
              <a:buFont typeface="Arial" pitchFamily="34" charset="0"/>
              <a:buChar char="•"/>
            </a:pPr>
            <a:r>
              <a:rPr lang="en-US" sz="2400" dirty="0">
                <a:solidFill>
                  <a:prstClr val="black"/>
                </a:solidFill>
              </a:rPr>
              <a:t>MMI is very important.  It is the bright line that takes us from medical and temporary disability issues to permanency issues.</a:t>
            </a:r>
          </a:p>
          <a:p>
            <a:pPr marL="342900" indent="-342900">
              <a:spcBef>
                <a:spcPct val="20000"/>
              </a:spcBef>
              <a:buFont typeface="Arial" pitchFamily="34" charset="0"/>
              <a:buChar char="•"/>
            </a:pPr>
            <a:r>
              <a:rPr lang="en-US" sz="2400" dirty="0">
                <a:solidFill>
                  <a:prstClr val="black"/>
                </a:solidFill>
              </a:rPr>
              <a:t>MMI on Day One does not mean MMI on Day 120.</a:t>
            </a:r>
          </a:p>
          <a:p>
            <a:pPr marL="342900" indent="-342900">
              <a:spcBef>
                <a:spcPct val="20000"/>
              </a:spcBef>
              <a:buFont typeface="Arial" pitchFamily="34" charset="0"/>
              <a:buChar char="•"/>
            </a:pPr>
            <a:r>
              <a:rPr lang="en-US" sz="2400" dirty="0">
                <a:solidFill>
                  <a:prstClr val="black"/>
                </a:solidFill>
              </a:rPr>
              <a:t>The MMI opinion from the treating physician is only good on the date it was given.</a:t>
            </a:r>
          </a:p>
        </p:txBody>
      </p:sp>
      <p:pic>
        <p:nvPicPr>
          <p:cNvPr id="6" name="Picture 5"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400799"/>
            <a:ext cx="896093" cy="3774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62330"/>
            <a:ext cx="2293335" cy="49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80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defRPr/>
            </a:pPr>
            <a:r>
              <a:rPr lang="en-US" dirty="0"/>
              <a:t> </a:t>
            </a:r>
            <a:r>
              <a:rPr lang="en-US" sz="3600" dirty="0" smtClean="0"/>
              <a:t>LITIGATION</a:t>
            </a:r>
            <a:r>
              <a:rPr lang="en-US" dirty="0"/>
              <a:t>	</a:t>
            </a:r>
          </a:p>
        </p:txBody>
      </p:sp>
      <p:sp>
        <p:nvSpPr>
          <p:cNvPr id="23554" name="Content Placeholder 2"/>
          <p:cNvSpPr>
            <a:spLocks noGrp="1"/>
          </p:cNvSpPr>
          <p:nvPr>
            <p:ph idx="4294967295"/>
          </p:nvPr>
        </p:nvSpPr>
        <p:spPr/>
        <p:txBody>
          <a:bodyPr/>
          <a:lstStyle/>
          <a:p>
            <a:pPr eaLnBrk="1" hangingPunct="1">
              <a:defRPr/>
            </a:pPr>
            <a:r>
              <a:rPr lang="en-US" sz="2800" dirty="0" smtClean="0"/>
              <a:t>WHAT IS A CLAIM PETITION</a:t>
            </a:r>
          </a:p>
          <a:p>
            <a:pPr eaLnBrk="1" hangingPunct="1">
              <a:defRPr/>
            </a:pPr>
            <a:r>
              <a:rPr lang="en-US" sz="2800" dirty="0" smtClean="0"/>
              <a:t>PERMANENCY EVALUATION</a:t>
            </a:r>
          </a:p>
          <a:p>
            <a:pPr eaLnBrk="1" hangingPunct="1">
              <a:defRPr/>
            </a:pPr>
            <a:r>
              <a:rPr lang="en-US" sz="2800" dirty="0" smtClean="0"/>
              <a:t>JUDGE OF WORKERS’ COMPENSATION</a:t>
            </a:r>
          </a:p>
          <a:p>
            <a:pPr eaLnBrk="1" hangingPunct="1">
              <a:defRPr/>
            </a:pPr>
            <a:r>
              <a:rPr lang="en-US" sz="2800" dirty="0" smtClean="0"/>
              <a:t>SETTLEMENTS</a:t>
            </a:r>
          </a:p>
          <a:p>
            <a:pPr lvl="1" eaLnBrk="1" hangingPunct="1">
              <a:buFont typeface="Wingdings" panose="05000000000000000000" pitchFamily="2" charset="2"/>
              <a:buChar char="Ø"/>
              <a:defRPr/>
            </a:pPr>
            <a:r>
              <a:rPr lang="en-US" sz="2000" dirty="0" smtClean="0"/>
              <a:t>ORDER APROVING SETTLEMENT</a:t>
            </a:r>
          </a:p>
          <a:p>
            <a:pPr lvl="1" eaLnBrk="1" hangingPunct="1">
              <a:buFont typeface="Wingdings" panose="05000000000000000000" pitchFamily="2" charset="2"/>
              <a:buChar char="Ø"/>
              <a:defRPr/>
            </a:pPr>
            <a:r>
              <a:rPr lang="en-US" sz="2000" dirty="0" smtClean="0"/>
              <a:t>SECTION 20 DISMISSAL</a:t>
            </a:r>
          </a:p>
          <a:p>
            <a:pPr eaLnBrk="1" hangingPunct="1">
              <a:defRPr/>
            </a:pPr>
            <a:r>
              <a:rPr lang="en-US" sz="2800" dirty="0" smtClean="0"/>
              <a:t>Once award is paid, file will be closed</a:t>
            </a:r>
          </a:p>
          <a:p>
            <a:pPr eaLnBrk="1" hangingPunct="1">
              <a:defRPr/>
            </a:pPr>
            <a:r>
              <a:rPr lang="en-US" sz="2800" dirty="0" smtClean="0"/>
              <a:t>Employee has 2 years from date of last benefit payment to reopen, unless dismissed</a:t>
            </a:r>
          </a:p>
        </p:txBody>
      </p:sp>
      <p:pic>
        <p:nvPicPr>
          <p:cNvPr id="19460" name="Picture 2" descr="http://www.clipartguide.com/_named_clipart_images/0511-0709-0620-2149_Judge_With_His_Gavel_clipar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932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smtClean="0"/>
              <a:t>IF A CLAIM PETITION IS FILED</a:t>
            </a:r>
            <a:endParaRPr lang="en-US" sz="3600" dirty="0"/>
          </a:p>
        </p:txBody>
      </p:sp>
      <p:sp>
        <p:nvSpPr>
          <p:cNvPr id="5" name="Content Placeholder 4"/>
          <p:cNvSpPr>
            <a:spLocks noGrp="1"/>
          </p:cNvSpPr>
          <p:nvPr>
            <p:ph idx="1"/>
          </p:nvPr>
        </p:nvSpPr>
        <p:spPr>
          <a:xfrm>
            <a:off x="457200" y="1524000"/>
            <a:ext cx="8229600" cy="5029200"/>
          </a:xfrm>
        </p:spPr>
        <p:txBody>
          <a:bodyPr/>
          <a:lstStyle/>
          <a:p>
            <a:pPr algn="just">
              <a:defRPr/>
            </a:pPr>
            <a:r>
              <a:rPr lang="en-US" sz="2200" dirty="0" smtClean="0"/>
              <a:t>If the Member receives a Claim Petition (CP) it should be immediately forwarded to Patty Davidson via email </a:t>
            </a:r>
            <a:r>
              <a:rPr lang="en-US" sz="2200" dirty="0" smtClean="0">
                <a:hlinkClick r:id="rId2"/>
              </a:rPr>
              <a:t>pdavidson@qual-lynx.com</a:t>
            </a:r>
            <a:r>
              <a:rPr lang="en-US" sz="2200" dirty="0" smtClean="0"/>
              <a:t> or facsimile 609-601-3164.</a:t>
            </a:r>
          </a:p>
          <a:p>
            <a:pPr algn="just">
              <a:defRPr/>
            </a:pPr>
            <a:r>
              <a:rPr lang="en-US" sz="2200" dirty="0" smtClean="0"/>
              <a:t>If a CP is filed, the adjuster will notify the Fund Commissioner to advise of the CP and to confirm work status.</a:t>
            </a:r>
          </a:p>
          <a:p>
            <a:pPr algn="just">
              <a:defRPr/>
            </a:pPr>
            <a:r>
              <a:rPr lang="en-US" sz="2200" dirty="0" smtClean="0"/>
              <a:t>Adjuster will send CP, copy of the file, and an assignment letter directly to a panel approved defense counsel who will file the appropriate answer. </a:t>
            </a:r>
          </a:p>
          <a:p>
            <a:pPr algn="just">
              <a:defRPr/>
            </a:pPr>
            <a:r>
              <a:rPr lang="en-US" sz="2200" dirty="0" smtClean="0"/>
              <a:t>Adjuster will maintain contact with defense attorney for claim resolution (additional investigation, permanency evaluations, settlement negotiations).</a:t>
            </a:r>
          </a:p>
          <a:p>
            <a:pPr algn="just">
              <a:defRPr/>
            </a:pPr>
            <a:r>
              <a:rPr lang="en-US" sz="2200" dirty="0" smtClean="0"/>
              <a:t>Adjuster will secure appropriate authority from the JIF Executive Committee for settlements beyond its’ authority level. </a:t>
            </a:r>
            <a:endParaRPr lang="en-US" sz="2200" dirty="0"/>
          </a:p>
        </p:txBody>
      </p:sp>
      <p:pic>
        <p:nvPicPr>
          <p:cNvPr id="11" name="Picture 7" descr="C:\Documents and Settings\ktschohl\Local Settings\Temporary Internet Files\Content.IE5\604DOU1K\6145170066_3d0a1a25ea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0"/>
            <a:ext cx="1371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7" y="6248400"/>
            <a:ext cx="1505693" cy="529811"/>
          </a:xfrm>
          <a:prstGeom prst="rect">
            <a:avLst/>
          </a:prstGeom>
          <a:noFill/>
          <a:ln>
            <a:noFill/>
          </a:ln>
        </p:spPr>
      </p:pic>
    </p:spTree>
    <p:extLst>
      <p:ext uri="{BB962C8B-B14F-4D97-AF65-F5344CB8AC3E}">
        <p14:creationId xmlns:p14="http://schemas.microsoft.com/office/powerpoint/2010/main" val="20557535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3600" dirty="0" smtClean="0">
                <a:effectLst/>
              </a:rPr>
              <a:t>WHEN DOES A WORKERS’ COMPENSATION CASE END?</a:t>
            </a:r>
          </a:p>
        </p:txBody>
      </p:sp>
      <p:sp>
        <p:nvSpPr>
          <p:cNvPr id="17411" name="Rectangle 3"/>
          <p:cNvSpPr>
            <a:spLocks noGrp="1" noChangeArrowheads="1"/>
          </p:cNvSpPr>
          <p:nvPr>
            <p:ph type="body" idx="1"/>
          </p:nvPr>
        </p:nvSpPr>
        <p:spPr>
          <a:xfrm>
            <a:off x="457200" y="1600200"/>
            <a:ext cx="8229600" cy="4419600"/>
          </a:xfrm>
        </p:spPr>
        <p:txBody>
          <a:bodyPr/>
          <a:lstStyle/>
          <a:p>
            <a:r>
              <a:rPr lang="en-US" sz="2600" dirty="0" smtClean="0">
                <a:effectLst/>
              </a:rPr>
              <a:t>If </a:t>
            </a:r>
            <a:r>
              <a:rPr lang="en-US" sz="2600" u="sng" dirty="0" smtClean="0">
                <a:effectLst/>
              </a:rPr>
              <a:t>no Claim Petition</a:t>
            </a:r>
            <a:r>
              <a:rPr lang="en-US" sz="2600" dirty="0" smtClean="0">
                <a:effectLst/>
              </a:rPr>
              <a:t> is filed</a:t>
            </a:r>
            <a:r>
              <a:rPr lang="en-US" sz="2800" dirty="0" smtClean="0">
                <a:effectLst/>
              </a:rPr>
              <a:t>: </a:t>
            </a:r>
          </a:p>
          <a:p>
            <a:pPr lvl="1">
              <a:buFont typeface="Wingdings" panose="05000000000000000000" pitchFamily="2" charset="2"/>
              <a:buChar char="Ø"/>
            </a:pPr>
            <a:r>
              <a:rPr lang="en-US" sz="2200" dirty="0" smtClean="0">
                <a:effectLst/>
              </a:rPr>
              <a:t>Confirm all authorized treatment has concluded</a:t>
            </a:r>
          </a:p>
          <a:p>
            <a:pPr lvl="1">
              <a:buFont typeface="Wingdings" panose="05000000000000000000" pitchFamily="2" charset="2"/>
              <a:buChar char="Ø"/>
            </a:pPr>
            <a:r>
              <a:rPr lang="en-US" sz="2200" dirty="0" smtClean="0">
                <a:effectLst/>
              </a:rPr>
              <a:t>MMI obtained</a:t>
            </a:r>
          </a:p>
          <a:p>
            <a:pPr lvl="1">
              <a:buFont typeface="Wingdings" panose="05000000000000000000" pitchFamily="2" charset="2"/>
              <a:buChar char="Ø"/>
            </a:pPr>
            <a:r>
              <a:rPr lang="en-US" sz="2200" dirty="0" smtClean="0">
                <a:effectLst/>
              </a:rPr>
              <a:t>RTW established and employee is back at work or unable to work due to permanent restrictions</a:t>
            </a:r>
          </a:p>
          <a:p>
            <a:pPr lvl="1" algn="just">
              <a:buFont typeface="Wingdings" panose="05000000000000000000" pitchFamily="2" charset="2"/>
              <a:buChar char="Ø"/>
            </a:pPr>
            <a:r>
              <a:rPr lang="en-US" sz="2200" dirty="0" smtClean="0">
                <a:effectLst/>
              </a:rPr>
              <a:t>All outstanding medical bills that Qual-Lynx has received have been paid</a:t>
            </a:r>
          </a:p>
          <a:p>
            <a:pPr lvl="1" algn="just">
              <a:buFont typeface="Wingdings" panose="05000000000000000000" pitchFamily="2" charset="2"/>
              <a:buChar char="Ø"/>
            </a:pPr>
            <a:r>
              <a:rPr lang="en-US" sz="2200" dirty="0" smtClean="0">
                <a:effectLst/>
              </a:rPr>
              <a:t>Confirm there is no potential for subrogation</a:t>
            </a:r>
          </a:p>
          <a:p>
            <a:pPr lvl="1" algn="just">
              <a:buFont typeface="Wingdings" panose="05000000000000000000" pitchFamily="2" charset="2"/>
              <a:buChar char="Ø"/>
            </a:pPr>
            <a:r>
              <a:rPr lang="en-US" sz="2200" dirty="0" smtClean="0">
                <a:effectLst/>
              </a:rPr>
              <a:t>File is then closed (the injured employee has two years from the date of last benefit to reopen their claim) </a:t>
            </a:r>
          </a:p>
          <a:p>
            <a:r>
              <a:rPr lang="en-US" sz="2600" dirty="0" smtClean="0">
                <a:effectLst/>
              </a:rPr>
              <a:t>If </a:t>
            </a:r>
            <a:r>
              <a:rPr lang="en-US" sz="2600" u="sng" dirty="0" smtClean="0">
                <a:effectLst/>
              </a:rPr>
              <a:t>a Claim Petition</a:t>
            </a:r>
            <a:r>
              <a:rPr lang="en-US" sz="2600" dirty="0" smtClean="0">
                <a:effectLst/>
              </a:rPr>
              <a:t> is filed: litigation commences</a:t>
            </a:r>
          </a:p>
        </p:txBody>
      </p:sp>
      <p:pic>
        <p:nvPicPr>
          <p:cNvPr id="4" name="Picture 3"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172200"/>
            <a:ext cx="1581893" cy="6060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3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Documents and Settings\ktschohl\Local Settings\Temporary Internet Files\Content.IE5\9HYUX5XQ\photodune-2828754-business-teamwork-on-puzzle-pieces-to-success-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1752600"/>
            <a:ext cx="3962399" cy="3581400"/>
          </a:xfrm>
          <a:prstGeom prst="rect">
            <a:avLst/>
          </a:prstGeom>
          <a:noFill/>
          <a:extLst>
            <a:ext uri="{909E8E84-426E-40DD-AFC4-6F175D3DCCD1}">
              <a14:hiddenFill xmlns:a14="http://schemas.microsoft.com/office/drawing/2010/main">
                <a:solidFill>
                  <a:srgbClr val="FFFFFF"/>
                </a:solidFill>
              </a14:hiddenFill>
            </a:ext>
          </a:extLst>
        </p:spPr>
      </p:pic>
      <p:sp>
        <p:nvSpPr>
          <p:cNvPr id="169986" name="Rectangle 3074"/>
          <p:cNvSpPr>
            <a:spLocks noGrp="1" noChangeArrowheads="1"/>
          </p:cNvSpPr>
          <p:nvPr>
            <p:ph type="title"/>
          </p:nvPr>
        </p:nvSpPr>
        <p:spPr>
          <a:xfrm>
            <a:off x="762000" y="2286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en-US" altLang="en-US" sz="5400" dirty="0"/>
              <a:t>Claims Support</a:t>
            </a:r>
          </a:p>
        </p:txBody>
      </p:sp>
      <p:sp>
        <p:nvSpPr>
          <p:cNvPr id="169987" name="Rectangle 3075"/>
          <p:cNvSpPr>
            <a:spLocks noGrp="1" noChangeArrowheads="1"/>
          </p:cNvSpPr>
          <p:nvPr>
            <p:ph type="body" sz="half" idx="1"/>
          </p:nvPr>
        </p:nvSpPr>
        <p:spPr>
          <a:xfrm>
            <a:off x="3657600" y="1676400"/>
            <a:ext cx="5334000" cy="3810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lvl="1">
              <a:buFont typeface="Arial" panose="020B0604020202020204" pitchFamily="34" charset="0"/>
              <a:buChar char="•"/>
            </a:pPr>
            <a:r>
              <a:rPr lang="en-US" altLang="en-US" dirty="0"/>
              <a:t>Claims Coordinator</a:t>
            </a:r>
          </a:p>
          <a:p>
            <a:pPr lvl="1">
              <a:buFont typeface="Arial" panose="020B0604020202020204" pitchFamily="34" charset="0"/>
              <a:buChar char="•"/>
            </a:pPr>
            <a:r>
              <a:rPr lang="en-US" altLang="en-US" dirty="0" smtClean="0"/>
              <a:t>Claims Personnel</a:t>
            </a:r>
          </a:p>
          <a:p>
            <a:pPr lvl="1">
              <a:buFont typeface="Arial" panose="020B0604020202020204" pitchFamily="34" charset="0"/>
              <a:buChar char="•"/>
            </a:pPr>
            <a:r>
              <a:rPr lang="en-US" altLang="en-US" dirty="0"/>
              <a:t>Fund Administrator</a:t>
            </a:r>
          </a:p>
          <a:p>
            <a:pPr lvl="1">
              <a:buFont typeface="Arial" panose="020B0604020202020204" pitchFamily="34" charset="0"/>
              <a:buChar char="•"/>
            </a:pPr>
            <a:r>
              <a:rPr lang="en-US" altLang="en-US" dirty="0" smtClean="0"/>
              <a:t>Expert </a:t>
            </a:r>
            <a:r>
              <a:rPr lang="en-US" altLang="en-US" dirty="0"/>
              <a:t>Defense Panel</a:t>
            </a:r>
          </a:p>
          <a:p>
            <a:pPr lvl="1">
              <a:buFont typeface="Arial" panose="020B0604020202020204" pitchFamily="34" charset="0"/>
              <a:buChar char="•"/>
            </a:pPr>
            <a:r>
              <a:rPr lang="en-US" altLang="en-US" dirty="0"/>
              <a:t>Fund Attorney</a:t>
            </a:r>
          </a:p>
          <a:p>
            <a:pPr lvl="1">
              <a:buFont typeface="Arial" panose="020B0604020202020204" pitchFamily="34" charset="0"/>
              <a:buChar char="•"/>
            </a:pPr>
            <a:r>
              <a:rPr lang="en-US" altLang="en-US" dirty="0"/>
              <a:t>Risk Management Consultant</a:t>
            </a:r>
          </a:p>
          <a:p>
            <a:endParaRPr lang="en-US" altLang="en-US" dirty="0"/>
          </a:p>
          <a:p>
            <a:endParaRPr lang="en-US" altLang="en-US" dirty="0"/>
          </a:p>
        </p:txBody>
      </p:sp>
      <p:sp>
        <p:nvSpPr>
          <p:cNvPr id="169989" name="Rectangle 3077"/>
          <p:cNvSpPr>
            <a:spLocks noChangeArrowheads="1"/>
          </p:cNvSpPr>
          <p:nvPr/>
        </p:nvSpPr>
        <p:spPr bwMode="auto">
          <a:xfrm>
            <a:off x="441325" y="5729288"/>
            <a:ext cx="5067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pic>
        <p:nvPicPr>
          <p:cNvPr id="7"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8" name="Picture 7"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70" y="5400896"/>
            <a:ext cx="2821305" cy="1377315"/>
          </a:xfrm>
          <a:prstGeom prst="rect">
            <a:avLst/>
          </a:prstGeom>
          <a:noFill/>
          <a:ln>
            <a:noFill/>
          </a:ln>
        </p:spPr>
      </p:pic>
    </p:spTree>
    <p:extLst>
      <p:ext uri="{BB962C8B-B14F-4D97-AF65-F5344CB8AC3E}">
        <p14:creationId xmlns:p14="http://schemas.microsoft.com/office/powerpoint/2010/main" val="277431480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85800" y="228600"/>
            <a:ext cx="7772400" cy="1600200"/>
          </a:xfrm>
        </p:spPr>
        <p:txBody>
          <a:bodyPr>
            <a:normAutofit fontScale="90000"/>
          </a:bodyPr>
          <a:lstStyle/>
          <a:p>
            <a:r>
              <a:rPr lang="en-US" altLang="en-US" sz="3800" dirty="0"/>
              <a:t>Recording and Reporting of Occupational Injuries and Illnesses</a:t>
            </a:r>
            <a:br>
              <a:rPr lang="en-US" altLang="en-US" sz="3800" dirty="0"/>
            </a:br>
            <a:r>
              <a:rPr lang="en-US" altLang="en-US" sz="3400" dirty="0"/>
              <a:t>OSHA 300</a:t>
            </a:r>
          </a:p>
        </p:txBody>
      </p:sp>
      <p:sp>
        <p:nvSpPr>
          <p:cNvPr id="321539" name="Rectangle 3"/>
          <p:cNvSpPr>
            <a:spLocks noGrp="1" noChangeArrowheads="1"/>
          </p:cNvSpPr>
          <p:nvPr>
            <p:ph type="body" idx="1"/>
          </p:nvPr>
        </p:nvSpPr>
        <p:spPr>
          <a:xfrm>
            <a:off x="304800" y="1981200"/>
            <a:ext cx="5943600" cy="4114800"/>
          </a:xfrm>
        </p:spPr>
        <p:txBody>
          <a:bodyPr/>
          <a:lstStyle/>
          <a:p>
            <a:pPr>
              <a:buClr>
                <a:srgbClr val="FFC000"/>
              </a:buClr>
              <a:buFont typeface="Wingdings" panose="05000000000000000000" pitchFamily="2" charset="2"/>
              <a:buChar char="Ø"/>
            </a:pPr>
            <a:r>
              <a:rPr lang="en-US" altLang="en-US" dirty="0"/>
              <a:t>All public employers must maintain records of all work-related injuries or illnesses</a:t>
            </a:r>
          </a:p>
          <a:p>
            <a:pPr>
              <a:buClr>
                <a:srgbClr val="FFC000"/>
              </a:buClr>
              <a:buFont typeface="Wingdings" panose="05000000000000000000" pitchFamily="2" charset="2"/>
              <a:buChar char="Ø"/>
            </a:pPr>
            <a:r>
              <a:rPr lang="en-US" altLang="en-US" dirty="0"/>
              <a:t>Report all fatalities or employee hospitalization within 8 </a:t>
            </a:r>
            <a:r>
              <a:rPr lang="en-US" altLang="en-US" dirty="0" smtClean="0"/>
              <a:t>hours</a:t>
            </a:r>
          </a:p>
          <a:p>
            <a:pPr>
              <a:buClr>
                <a:srgbClr val="FFC000"/>
              </a:buClr>
              <a:buFont typeface="Wingdings" panose="05000000000000000000" pitchFamily="2" charset="2"/>
              <a:buChar char="Ø"/>
            </a:pPr>
            <a:r>
              <a:rPr lang="en-US" altLang="en-US" b="1" dirty="0" smtClean="0">
                <a:solidFill>
                  <a:srgbClr val="FF3300"/>
                </a:solidFill>
              </a:rPr>
              <a:t>(800</a:t>
            </a:r>
            <a:r>
              <a:rPr lang="en-US" altLang="en-US" b="1" dirty="0">
                <a:solidFill>
                  <a:srgbClr val="FF3300"/>
                </a:solidFill>
              </a:rPr>
              <a:t>) 624-1644</a:t>
            </a:r>
          </a:p>
        </p:txBody>
      </p:sp>
      <p:sp>
        <p:nvSpPr>
          <p:cNvPr id="321540" name="Text Box 4"/>
          <p:cNvSpPr txBox="1">
            <a:spLocks noChangeArrowheads="1"/>
          </p:cNvSpPr>
          <p:nvPr/>
        </p:nvSpPr>
        <p:spPr bwMode="auto">
          <a:xfrm>
            <a:off x="405076" y="5410200"/>
            <a:ext cx="708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rPr>
              <a:t>Contact JIF Safety Director for additional details or assistance. </a:t>
            </a:r>
          </a:p>
        </p:txBody>
      </p:sp>
      <p:pic>
        <p:nvPicPr>
          <p:cNvPr id="321541" name="Picture 5" descr="MC9000602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438400"/>
            <a:ext cx="215106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943600"/>
            <a:ext cx="1886693" cy="8346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95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152400"/>
            <a:ext cx="7772400" cy="838200"/>
          </a:xfrm>
        </p:spPr>
        <p:txBody>
          <a:bodyPr/>
          <a:lstStyle/>
          <a:p>
            <a:r>
              <a:rPr lang="en-US" altLang="en-US" dirty="0"/>
              <a:t>Helpful Hints</a:t>
            </a:r>
          </a:p>
        </p:txBody>
      </p:sp>
      <p:sp>
        <p:nvSpPr>
          <p:cNvPr id="314371" name="Rectangle 3"/>
          <p:cNvSpPr>
            <a:spLocks noGrp="1" noChangeArrowheads="1"/>
          </p:cNvSpPr>
          <p:nvPr>
            <p:ph type="body" idx="1"/>
          </p:nvPr>
        </p:nvSpPr>
        <p:spPr>
          <a:xfrm>
            <a:off x="685800" y="990600"/>
            <a:ext cx="7772400" cy="5334000"/>
          </a:xfrm>
        </p:spPr>
        <p:txBody>
          <a:bodyPr>
            <a:normAutofit lnSpcReduction="10000"/>
          </a:bodyPr>
          <a:lstStyle/>
          <a:p>
            <a:pPr>
              <a:lnSpc>
                <a:spcPct val="80000"/>
              </a:lnSpc>
              <a:buSzPct val="110000"/>
            </a:pPr>
            <a:r>
              <a:rPr lang="en-US" altLang="en-US" sz="2400" dirty="0"/>
              <a:t>Be sure to keep a copy of all information sent to Scibal </a:t>
            </a:r>
            <a:r>
              <a:rPr lang="en-US" altLang="en-US" sz="2400" dirty="0" smtClean="0"/>
              <a:t>to Qual-Lynx</a:t>
            </a:r>
            <a:endParaRPr lang="en-US" altLang="en-US" sz="2400" dirty="0"/>
          </a:p>
          <a:p>
            <a:pPr>
              <a:lnSpc>
                <a:spcPct val="80000"/>
              </a:lnSpc>
              <a:buSzPct val="110000"/>
            </a:pPr>
            <a:r>
              <a:rPr lang="en-US" altLang="en-US" sz="2400" dirty="0"/>
              <a:t>Whenever an employee approaches you regarding workers compensation benefits for an alleged injury, immediately report the claim to </a:t>
            </a:r>
            <a:r>
              <a:rPr lang="en-US" altLang="en-US" sz="2400" dirty="0" smtClean="0"/>
              <a:t>Qual-Lynx </a:t>
            </a:r>
            <a:r>
              <a:rPr lang="en-US" altLang="en-US" sz="2400" dirty="0"/>
              <a:t>using the toll free telephone number and complete </a:t>
            </a:r>
            <a:r>
              <a:rPr lang="en-US" altLang="en-US" sz="2400" dirty="0" smtClean="0"/>
              <a:t>the Supervisor’s </a:t>
            </a:r>
            <a:r>
              <a:rPr lang="en-US" altLang="en-US" sz="2400" dirty="0"/>
              <a:t>Incident </a:t>
            </a:r>
            <a:r>
              <a:rPr lang="en-US" altLang="en-US" sz="2400" dirty="0" smtClean="0"/>
              <a:t>Report</a:t>
            </a:r>
            <a:r>
              <a:rPr lang="en-US" altLang="en-US" sz="2400" dirty="0"/>
              <a:t>. Reporting the claim to </a:t>
            </a:r>
            <a:r>
              <a:rPr lang="en-US" altLang="en-US" sz="2400" dirty="0" smtClean="0"/>
              <a:t>Qual-Lynx </a:t>
            </a:r>
            <a:r>
              <a:rPr lang="en-US" altLang="en-US" sz="2400" dirty="0"/>
              <a:t>does not automatically make the employee eligible for benefits.</a:t>
            </a:r>
          </a:p>
          <a:p>
            <a:pPr>
              <a:lnSpc>
                <a:spcPct val="80000"/>
              </a:lnSpc>
              <a:buSzPct val="110000"/>
            </a:pPr>
            <a:r>
              <a:rPr lang="en-US" altLang="en-US" sz="2400" dirty="0"/>
              <a:t>Any time you feel there are questionable circumstances surrounding the claim, contact </a:t>
            </a:r>
            <a:r>
              <a:rPr lang="en-US" altLang="en-US" sz="2400" dirty="0" smtClean="0"/>
              <a:t>Qual-Lynx </a:t>
            </a:r>
            <a:r>
              <a:rPr lang="en-US" altLang="en-US" sz="2400" dirty="0"/>
              <a:t>immediately.</a:t>
            </a:r>
          </a:p>
          <a:p>
            <a:pPr>
              <a:lnSpc>
                <a:spcPct val="80000"/>
              </a:lnSpc>
              <a:buSzPct val="110000"/>
            </a:pPr>
            <a:r>
              <a:rPr lang="en-US" altLang="en-US" sz="2400" dirty="0"/>
              <a:t>Call in Workers Compensation claims to </a:t>
            </a:r>
            <a:r>
              <a:rPr lang="en-US" altLang="en-US" sz="2400" dirty="0" smtClean="0"/>
              <a:t>Qual-Lynx </a:t>
            </a:r>
            <a:r>
              <a:rPr lang="en-US" altLang="en-US" sz="2400" dirty="0"/>
              <a:t>as quickly as possible (preferably the day they are reported to you</a:t>
            </a:r>
            <a:r>
              <a:rPr lang="en-US" altLang="en-US" sz="2400" dirty="0" smtClean="0"/>
              <a:t>), whether treatment is needed or not.</a:t>
            </a:r>
            <a:endParaRPr lang="en-US" altLang="en-US" sz="2400" dirty="0"/>
          </a:p>
          <a:p>
            <a:pPr>
              <a:lnSpc>
                <a:spcPct val="80000"/>
              </a:lnSpc>
              <a:buSzPct val="110000"/>
            </a:pPr>
            <a:r>
              <a:rPr lang="en-US" altLang="en-US" sz="2400" dirty="0"/>
              <a:t>If there is an accident (near miss) involving one of your employees which does not require medical care, </a:t>
            </a:r>
            <a:r>
              <a:rPr lang="en-US" altLang="en-US" sz="2400" dirty="0" smtClean="0"/>
              <a:t>a Supervisor’s Incident Report should still be </a:t>
            </a:r>
            <a:r>
              <a:rPr lang="en-US" altLang="en-US" sz="2400" dirty="0"/>
              <a:t>completed and kept at the municipality for record purposes.</a:t>
            </a:r>
          </a:p>
        </p:txBody>
      </p:sp>
      <p:pic>
        <p:nvPicPr>
          <p:cNvPr id="6" name="Picture 2" descr="C:\Documents and Settings\ktschohl\Local Settings\Temporary Internet Files\Content.IE5\XQL9PHQV\sur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7"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583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457200" y="1524000"/>
            <a:ext cx="8229600" cy="3886200"/>
          </a:xfrm>
        </p:spPr>
        <p:txBody>
          <a:bodyPr>
            <a:normAutofit lnSpcReduction="10000"/>
          </a:bodyPr>
          <a:lstStyle/>
          <a:p>
            <a:pPr>
              <a:buFont typeface="Wingdings" panose="05000000000000000000" pitchFamily="2" charset="2"/>
              <a:buChar char="ü"/>
            </a:pPr>
            <a:r>
              <a:rPr lang="en-US" dirty="0" smtClean="0"/>
              <a:t>Employee</a:t>
            </a:r>
          </a:p>
          <a:p>
            <a:pPr>
              <a:buFont typeface="Wingdings" panose="05000000000000000000" pitchFamily="2" charset="2"/>
              <a:buChar char="ü"/>
            </a:pPr>
            <a:r>
              <a:rPr lang="en-US" dirty="0" smtClean="0"/>
              <a:t>Adjuster</a:t>
            </a:r>
          </a:p>
          <a:p>
            <a:pPr>
              <a:buFont typeface="Wingdings" panose="05000000000000000000" pitchFamily="2" charset="2"/>
              <a:buChar char="ü"/>
            </a:pPr>
            <a:r>
              <a:rPr lang="en-US" dirty="0" smtClean="0"/>
              <a:t>Nurse Case Manager</a:t>
            </a:r>
          </a:p>
          <a:p>
            <a:pPr>
              <a:buFont typeface="Wingdings" panose="05000000000000000000" pitchFamily="2" charset="2"/>
              <a:buChar char="ü"/>
            </a:pPr>
            <a:r>
              <a:rPr lang="en-US" dirty="0" smtClean="0"/>
              <a:t>Treating Provider(s)</a:t>
            </a:r>
          </a:p>
          <a:p>
            <a:pPr>
              <a:buFont typeface="Wingdings" panose="05000000000000000000" pitchFamily="2" charset="2"/>
              <a:buChar char="ü"/>
            </a:pPr>
            <a:r>
              <a:rPr lang="en-US" dirty="0" smtClean="0"/>
              <a:t>Clinical Support Staff</a:t>
            </a:r>
          </a:p>
          <a:p>
            <a:pPr>
              <a:buFont typeface="Wingdings" panose="05000000000000000000" pitchFamily="2" charset="2"/>
              <a:buChar char="ü"/>
            </a:pPr>
            <a:r>
              <a:rPr lang="en-US" dirty="0"/>
              <a:t>C</a:t>
            </a:r>
            <a:r>
              <a:rPr lang="en-US" dirty="0" smtClean="0"/>
              <a:t>laims Coordinator</a:t>
            </a:r>
          </a:p>
          <a:p>
            <a:pPr>
              <a:buFont typeface="Wingdings" panose="05000000000000000000" pitchFamily="2" charset="2"/>
              <a:buChar char="ü"/>
            </a:pPr>
            <a:r>
              <a:rPr lang="en-US" dirty="0" smtClean="0"/>
              <a:t>Supervisor</a:t>
            </a:r>
            <a:endParaRPr lang="en-US" dirty="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72</a:t>
            </a:fld>
            <a:endParaRPr lang="en-US" dirty="0">
              <a:solidFill>
                <a:prstClr val="black">
                  <a:tint val="75000"/>
                </a:prstClr>
              </a:solidFill>
            </a:endParaRPr>
          </a:p>
        </p:txBody>
      </p:sp>
      <p:sp>
        <p:nvSpPr>
          <p:cNvPr id="5" name="TextBox 4"/>
          <p:cNvSpPr txBox="1"/>
          <p:nvPr/>
        </p:nvSpPr>
        <p:spPr>
          <a:xfrm>
            <a:off x="762000" y="5486400"/>
            <a:ext cx="7848600" cy="923330"/>
          </a:xfrm>
          <a:prstGeom prst="rect">
            <a:avLst/>
          </a:prstGeom>
          <a:noFill/>
        </p:spPr>
        <p:txBody>
          <a:bodyPr wrap="square" rtlCol="0">
            <a:spAutoFit/>
          </a:bodyPr>
          <a:lstStyle/>
          <a:p>
            <a:pPr algn="ctr" fontAlgn="base">
              <a:spcBef>
                <a:spcPct val="0"/>
              </a:spcBef>
              <a:spcAft>
                <a:spcPct val="0"/>
              </a:spcAft>
            </a:pPr>
            <a:r>
              <a:rPr lang="en-US" sz="5400" i="1" dirty="0" smtClean="0">
                <a:solidFill>
                  <a:srgbClr val="7030A0"/>
                </a:solidFill>
                <a:latin typeface="Tahoma" pitchFamily="34" charset="0"/>
              </a:rPr>
              <a:t>We’re all in this together!</a:t>
            </a:r>
            <a:endParaRPr lang="en-US" sz="5400" i="1" dirty="0">
              <a:solidFill>
                <a:srgbClr val="7030A0"/>
              </a:solidFill>
              <a:latin typeface="Tahoma" pitchFamily="34" charset="0"/>
            </a:endParaRP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4312112"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8" y="6322805"/>
            <a:ext cx="1019546" cy="455406"/>
          </a:xfrm>
          <a:prstGeom prst="rect">
            <a:avLst/>
          </a:prstGeom>
          <a:noFill/>
          <a:ln>
            <a:noFill/>
          </a:ln>
        </p:spPr>
      </p:pic>
      <p:pic>
        <p:nvPicPr>
          <p:cNvPr id="8" name="Picture 2" descr="\\qualcare.local\public\Qual-LynxHome\Claims\ktschohl\My Documents\My Pictures\Qual-Ly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95217"/>
            <a:ext cx="1759935" cy="38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170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3600" dirty="0" smtClean="0"/>
              <a:t>Qual-Lynx WC CONTACT</a:t>
            </a:r>
            <a:endParaRPr lang="en-US" sz="3600" dirty="0"/>
          </a:p>
        </p:txBody>
      </p:sp>
      <p:sp>
        <p:nvSpPr>
          <p:cNvPr id="3" name="Content Placeholder 2"/>
          <p:cNvSpPr>
            <a:spLocks noGrp="1"/>
          </p:cNvSpPr>
          <p:nvPr>
            <p:ph idx="1"/>
          </p:nvPr>
        </p:nvSpPr>
        <p:spPr>
          <a:xfrm>
            <a:off x="457200" y="1600200"/>
            <a:ext cx="8229600" cy="4724400"/>
          </a:xfrm>
        </p:spPr>
        <p:txBody>
          <a:bodyPr/>
          <a:lstStyle/>
          <a:p>
            <a:pPr marL="457200" indent="0">
              <a:buNone/>
              <a:defRPr/>
            </a:pPr>
            <a:r>
              <a:rPr lang="en-US" sz="2400" dirty="0"/>
              <a:t>	100 Decadon Drive, Egg Harbor Township, NJ 08234</a:t>
            </a:r>
          </a:p>
          <a:p>
            <a:pPr marL="0" indent="0" algn="ctr">
              <a:buFont typeface="Wingdings" pitchFamily="2" charset="2"/>
              <a:buNone/>
              <a:defRPr/>
            </a:pPr>
            <a:endParaRPr lang="en-US" sz="2400" dirty="0" smtClean="0"/>
          </a:p>
          <a:p>
            <a:pPr marL="0" indent="0" algn="ctr">
              <a:buFont typeface="Wingdings" pitchFamily="2" charset="2"/>
              <a:buNone/>
              <a:defRPr/>
            </a:pPr>
            <a:r>
              <a:rPr lang="en-US" dirty="0" smtClean="0">
                <a:solidFill>
                  <a:srgbClr val="FFC000"/>
                </a:solidFill>
              </a:rPr>
              <a:t>Patty Davidson, WC Supervisor</a:t>
            </a:r>
          </a:p>
          <a:p>
            <a:pPr marL="457200" indent="0" algn="ctr">
              <a:buFont typeface="Wingdings" pitchFamily="2" charset="2"/>
              <a:buNone/>
              <a:defRPr/>
            </a:pPr>
            <a:r>
              <a:rPr lang="en-US" sz="2400" dirty="0" smtClean="0"/>
              <a:t>pdavidson@qual-lynx.com </a:t>
            </a:r>
          </a:p>
          <a:p>
            <a:pPr marL="457200" indent="0" algn="ctr">
              <a:buFont typeface="Wingdings" pitchFamily="2" charset="2"/>
              <a:buNone/>
              <a:defRPr/>
            </a:pPr>
            <a:r>
              <a:rPr lang="en-US" sz="2400" dirty="0" smtClean="0"/>
              <a:t>609-653-8400 x 2104</a:t>
            </a:r>
          </a:p>
          <a:p>
            <a:pPr marL="457200" indent="0" algn="ctr">
              <a:buFont typeface="Wingdings" pitchFamily="2" charset="2"/>
              <a:buNone/>
              <a:defRPr/>
            </a:pPr>
            <a:endParaRPr lang="en-US" sz="2400" dirty="0"/>
          </a:p>
          <a:p>
            <a:pPr marL="457200" indent="0" algn="ctr">
              <a:buFont typeface="Wingdings" pitchFamily="2" charset="2"/>
              <a:buNone/>
              <a:defRPr/>
            </a:pPr>
            <a:r>
              <a:rPr lang="en-US" dirty="0" smtClean="0">
                <a:solidFill>
                  <a:srgbClr val="FFC000"/>
                </a:solidFill>
              </a:rPr>
              <a:t>Tammy Langsdorf, WC Assistant Supervisor</a:t>
            </a:r>
          </a:p>
          <a:p>
            <a:pPr marL="457200" indent="0" algn="ctr">
              <a:buFont typeface="Wingdings" pitchFamily="2" charset="2"/>
              <a:buNone/>
              <a:defRPr/>
            </a:pPr>
            <a:r>
              <a:rPr lang="en-US" sz="2400" dirty="0" smtClean="0"/>
              <a:t>tlangsdorf@qual-lynx.com </a:t>
            </a:r>
            <a:endParaRPr lang="en-US" sz="2400" dirty="0"/>
          </a:p>
          <a:p>
            <a:pPr marL="457200" indent="0" algn="ctr">
              <a:buNone/>
              <a:defRPr/>
            </a:pPr>
            <a:r>
              <a:rPr lang="en-US" sz="2400" dirty="0" smtClean="0"/>
              <a:t>609-653-8400 </a:t>
            </a:r>
            <a:r>
              <a:rPr lang="en-US" sz="2400" dirty="0"/>
              <a:t>x </a:t>
            </a:r>
            <a:r>
              <a:rPr lang="en-US" sz="2400" dirty="0" smtClean="0"/>
              <a:t>2097</a:t>
            </a:r>
          </a:p>
          <a:p>
            <a:pPr marL="457200" indent="0" algn="ctr">
              <a:buNone/>
              <a:defRPr/>
            </a:pPr>
            <a:endParaRPr lang="en-US" sz="2400" dirty="0"/>
          </a:p>
          <a:p>
            <a:pPr marL="457200" indent="0" algn="ctr">
              <a:buNone/>
              <a:defRPr/>
            </a:pPr>
            <a:endParaRPr lang="en-US" sz="2400" dirty="0"/>
          </a:p>
          <a:p>
            <a:pPr marL="457200" indent="0" algn="ctr">
              <a:buFont typeface="Wingdings" pitchFamily="2" charset="2"/>
              <a:buNone/>
              <a:defRPr/>
            </a:pPr>
            <a:endParaRPr lang="en-US" sz="2400" dirty="0" smtClean="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73</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69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3600" dirty="0" smtClean="0"/>
              <a:t>Qual-Lynx MCO CONTACT</a:t>
            </a:r>
            <a:endParaRPr lang="en-US" sz="3600" dirty="0"/>
          </a:p>
        </p:txBody>
      </p:sp>
      <p:sp>
        <p:nvSpPr>
          <p:cNvPr id="3" name="Content Placeholder 2"/>
          <p:cNvSpPr>
            <a:spLocks noGrp="1"/>
          </p:cNvSpPr>
          <p:nvPr>
            <p:ph idx="1"/>
          </p:nvPr>
        </p:nvSpPr>
        <p:spPr>
          <a:xfrm>
            <a:off x="762000" y="1524000"/>
            <a:ext cx="7696200" cy="4724400"/>
          </a:xfrm>
        </p:spPr>
        <p:txBody>
          <a:bodyPr>
            <a:normAutofit/>
          </a:bodyPr>
          <a:lstStyle/>
          <a:p>
            <a:pPr marL="457200" indent="0">
              <a:buNone/>
              <a:defRPr/>
            </a:pPr>
            <a:r>
              <a:rPr lang="en-US" sz="2400" dirty="0" smtClean="0"/>
              <a:t>100 </a:t>
            </a:r>
            <a:r>
              <a:rPr lang="en-US" sz="2400" dirty="0"/>
              <a:t>Decadon Drive, Egg Harbor Township, NJ 08234</a:t>
            </a:r>
          </a:p>
          <a:p>
            <a:pPr marL="0" indent="0" algn="ctr">
              <a:buFont typeface="Wingdings" pitchFamily="2" charset="2"/>
              <a:buNone/>
              <a:defRPr/>
            </a:pPr>
            <a:endParaRPr lang="en-US" sz="1600" dirty="0" smtClean="0"/>
          </a:p>
          <a:p>
            <a:pPr marL="0" indent="0" algn="ctr">
              <a:buFont typeface="Wingdings" pitchFamily="2" charset="2"/>
              <a:buNone/>
              <a:defRPr/>
            </a:pPr>
            <a:r>
              <a:rPr lang="en-US" dirty="0" smtClean="0">
                <a:solidFill>
                  <a:srgbClr val="FFC000"/>
                </a:solidFill>
              </a:rPr>
              <a:t>Karen Beatty, Client Services Manager</a:t>
            </a:r>
            <a:endParaRPr lang="en-US" dirty="0">
              <a:solidFill>
                <a:srgbClr val="FFC000"/>
              </a:solidFill>
            </a:endParaRPr>
          </a:p>
          <a:p>
            <a:pPr marL="0" indent="0" algn="ctr">
              <a:buFont typeface="Wingdings" pitchFamily="2" charset="2"/>
              <a:buNone/>
              <a:defRPr/>
            </a:pPr>
            <a:r>
              <a:rPr lang="en-US" sz="2400" dirty="0" smtClean="0"/>
              <a:t>kbeatty@qual-lynx.com * 609-653-8400 x 3201</a:t>
            </a:r>
          </a:p>
          <a:p>
            <a:pPr marL="457200" indent="0" algn="ctr">
              <a:buFont typeface="Wingdings" pitchFamily="2" charset="2"/>
              <a:buNone/>
              <a:defRPr/>
            </a:pPr>
            <a:endParaRPr lang="en-US" sz="1600" dirty="0"/>
          </a:p>
          <a:p>
            <a:pPr marL="457200" indent="0" algn="ctr">
              <a:buFont typeface="Wingdings" pitchFamily="2" charset="2"/>
              <a:buNone/>
              <a:defRPr/>
            </a:pPr>
            <a:r>
              <a:rPr lang="en-US" dirty="0" smtClean="0">
                <a:solidFill>
                  <a:srgbClr val="FFC000"/>
                </a:solidFill>
              </a:rPr>
              <a:t>Peggy Holmes, NCM Team Supervisor</a:t>
            </a:r>
            <a:endParaRPr lang="en-US" dirty="0">
              <a:solidFill>
                <a:srgbClr val="FFC000"/>
              </a:solidFill>
            </a:endParaRPr>
          </a:p>
          <a:p>
            <a:pPr marL="457200" indent="0" algn="ctr">
              <a:buFont typeface="Wingdings" pitchFamily="2" charset="2"/>
              <a:buNone/>
              <a:defRPr/>
            </a:pPr>
            <a:r>
              <a:rPr lang="en-US" sz="2400" dirty="0" smtClean="0"/>
              <a:t>pholmes@qual-lynx.com  * 609-653-8400 </a:t>
            </a:r>
            <a:r>
              <a:rPr lang="en-US" sz="2400" dirty="0"/>
              <a:t>x </a:t>
            </a:r>
            <a:r>
              <a:rPr lang="en-US" sz="2400" dirty="0" smtClean="0"/>
              <a:t>3210</a:t>
            </a:r>
          </a:p>
          <a:p>
            <a:pPr marL="457200" lvl="0" indent="0" algn="ctr">
              <a:buNone/>
              <a:defRPr/>
            </a:pPr>
            <a:endParaRPr lang="en-US" sz="2400" dirty="0"/>
          </a:p>
          <a:p>
            <a:pPr marL="457200" lvl="0" indent="0" algn="ctr">
              <a:buNone/>
              <a:defRPr/>
            </a:pPr>
            <a:r>
              <a:rPr lang="en-US" dirty="0" smtClean="0">
                <a:solidFill>
                  <a:srgbClr val="FFC000"/>
                </a:solidFill>
              </a:rPr>
              <a:t>Russ Bayer, </a:t>
            </a:r>
            <a:r>
              <a:rPr lang="en-US" dirty="0">
                <a:solidFill>
                  <a:srgbClr val="FFC000"/>
                </a:solidFill>
              </a:rPr>
              <a:t>NCM Team </a:t>
            </a:r>
            <a:r>
              <a:rPr lang="en-US" dirty="0" smtClean="0">
                <a:solidFill>
                  <a:srgbClr val="FFC000"/>
                </a:solidFill>
              </a:rPr>
              <a:t>Leader</a:t>
            </a:r>
          </a:p>
          <a:p>
            <a:pPr marL="457200" lvl="0" indent="0" algn="ctr">
              <a:buNone/>
              <a:defRPr/>
            </a:pPr>
            <a:r>
              <a:rPr lang="en-US" sz="2400" dirty="0" smtClean="0">
                <a:solidFill>
                  <a:prstClr val="black"/>
                </a:solidFill>
              </a:rPr>
              <a:t>rbayer@qual-lynx.com  </a:t>
            </a:r>
            <a:r>
              <a:rPr lang="en-US" sz="2400" dirty="0">
                <a:solidFill>
                  <a:prstClr val="black"/>
                </a:solidFill>
              </a:rPr>
              <a:t>* 609-653-8400 x </a:t>
            </a:r>
            <a:r>
              <a:rPr lang="en-US" sz="2400" dirty="0" smtClean="0">
                <a:solidFill>
                  <a:prstClr val="black"/>
                </a:solidFill>
              </a:rPr>
              <a:t>3204</a:t>
            </a:r>
            <a:endParaRPr lang="en-US" sz="2400" dirty="0">
              <a:solidFill>
                <a:prstClr val="black"/>
              </a:solidFill>
            </a:endParaRPr>
          </a:p>
          <a:p>
            <a:pPr marL="457200" indent="0" algn="ctr">
              <a:buNone/>
              <a:defRPr/>
            </a:pPr>
            <a:endParaRPr lang="en-US" sz="2400" dirty="0"/>
          </a:p>
          <a:p>
            <a:pPr marL="457200" indent="0" algn="ctr">
              <a:buNone/>
              <a:defRPr/>
            </a:pPr>
            <a:endParaRPr lang="en-US" sz="2400" dirty="0"/>
          </a:p>
          <a:p>
            <a:pPr marL="457200" indent="0" algn="ctr">
              <a:buFont typeface="Wingdings" pitchFamily="2" charset="2"/>
              <a:buNone/>
              <a:defRPr/>
            </a:pPr>
            <a:endParaRPr lang="en-US" sz="2400" dirty="0" smtClean="0"/>
          </a:p>
        </p:txBody>
      </p:sp>
      <p:sp>
        <p:nvSpPr>
          <p:cNvPr id="4" name="Slide Number Placeholder 3"/>
          <p:cNvSpPr>
            <a:spLocks noGrp="1"/>
          </p:cNvSpPr>
          <p:nvPr>
            <p:ph type="sldNum" sz="quarter" idx="12"/>
          </p:nvPr>
        </p:nvSpPr>
        <p:spPr/>
        <p:txBody>
          <a:bodyPr/>
          <a:lstStyle/>
          <a:p>
            <a:pPr>
              <a:defRPr/>
            </a:pPr>
            <a:fld id="{021813FC-0AFC-4AAA-A3CE-88DA3799799A}" type="slidenum">
              <a:rPr lang="en-US" smtClean="0">
                <a:solidFill>
                  <a:prstClr val="black">
                    <a:tint val="75000"/>
                  </a:prstClr>
                </a:solidFill>
              </a:rPr>
              <a:pPr>
                <a:defRPr/>
              </a:pPr>
              <a:t>74</a:t>
            </a:fld>
            <a:endParaRPr lang="en-US" dirty="0">
              <a:solidFill>
                <a:prstClr val="black">
                  <a:tint val="75000"/>
                </a:prstClr>
              </a:solidFill>
            </a:endParaRPr>
          </a:p>
        </p:txBody>
      </p:sp>
      <p:pic>
        <p:nvPicPr>
          <p:cNvPr id="5" name="Picture 4" descr="C:\Users\croselli\AppData\Local\Microsoft\Windows\Temporary Internet Files\Content.Outlook\NSBXE6VV\Generic Logo no addre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7" y="6096000"/>
            <a:ext cx="1734293" cy="682211"/>
          </a:xfrm>
          <a:prstGeom prst="rect">
            <a:avLst/>
          </a:prstGeom>
          <a:noFill/>
          <a:ln>
            <a:noFill/>
          </a:ln>
        </p:spPr>
      </p:pic>
      <p:pic>
        <p:nvPicPr>
          <p:cNvPr id="6"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78912"/>
            <a:ext cx="2217135" cy="48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45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2290" name="Picture 2" descr="C:\Documents and Settings\ktschohl\Local Settings\Temporary Internet Files\Content.IE5\9HYUX5XQ\questions-leaders-as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9" y="1600201"/>
            <a:ext cx="3939382" cy="39393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croselli\AppData\Local\Microsoft\Windows\Temporary Internet Files\Content.Outlook\NSBXE6VV\Generic Logo no addr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07" y="5867400"/>
            <a:ext cx="2039093" cy="910811"/>
          </a:xfrm>
          <a:prstGeom prst="rect">
            <a:avLst/>
          </a:prstGeom>
          <a:noFill/>
          <a:ln>
            <a:noFill/>
          </a:ln>
        </p:spPr>
      </p:pic>
      <p:pic>
        <p:nvPicPr>
          <p:cNvPr id="5"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0"/>
            <a:ext cx="2598135" cy="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2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defRPr/>
            </a:pPr>
            <a:r>
              <a:rPr lang="en-US" dirty="0" smtClean="0"/>
              <a:t>MULTIPLE LINES OF </a:t>
            </a:r>
            <a:br>
              <a:rPr lang="en-US" dirty="0" smtClean="0"/>
            </a:br>
            <a:r>
              <a:rPr lang="en-US" dirty="0" smtClean="0"/>
              <a:t>COVERAGE</a:t>
            </a:r>
            <a:endParaRPr lang="en-US" dirty="0"/>
          </a:p>
        </p:txBody>
      </p:sp>
      <p:sp>
        <p:nvSpPr>
          <p:cNvPr id="3" name="Content Placeholder 2"/>
          <p:cNvSpPr>
            <a:spLocks noGrp="1"/>
          </p:cNvSpPr>
          <p:nvPr>
            <p:ph idx="1"/>
          </p:nvPr>
        </p:nvSpPr>
        <p:spPr>
          <a:xfrm>
            <a:off x="457200" y="1676400"/>
            <a:ext cx="8229600" cy="4267200"/>
          </a:xfrm>
        </p:spPr>
        <p:txBody>
          <a:bodyPr>
            <a:normAutofit/>
          </a:bodyPr>
          <a:lstStyle/>
          <a:p>
            <a:pPr marL="0" indent="0">
              <a:buNone/>
              <a:defRPr/>
            </a:pPr>
            <a:r>
              <a:rPr lang="en-US" sz="2800" dirty="0" smtClean="0"/>
              <a:t>Qual-Lynx handles multiple lines of coverage:</a:t>
            </a:r>
          </a:p>
          <a:p>
            <a:pPr lvl="1">
              <a:buFont typeface="Arial" panose="020B0604020202020204" pitchFamily="34" charset="0"/>
              <a:buChar char="•"/>
              <a:defRPr/>
            </a:pPr>
            <a:r>
              <a:rPr lang="en-US" sz="2400" dirty="0" smtClean="0"/>
              <a:t>Property: </a:t>
            </a:r>
            <a:r>
              <a:rPr lang="en-US" sz="2400" dirty="0"/>
              <a:t>damage to </a:t>
            </a:r>
            <a:r>
              <a:rPr lang="en-US" sz="2400" dirty="0" smtClean="0"/>
              <a:t>municipal </a:t>
            </a:r>
            <a:r>
              <a:rPr lang="en-US" sz="2400" dirty="0"/>
              <a:t>vehicles, equipment, or buildings. </a:t>
            </a:r>
          </a:p>
          <a:p>
            <a:pPr lvl="1">
              <a:buFont typeface="Arial" panose="020B0604020202020204" pitchFamily="34" charset="0"/>
              <a:buChar char="•"/>
              <a:defRPr/>
            </a:pPr>
            <a:r>
              <a:rPr lang="en-US" sz="2400" dirty="0"/>
              <a:t>General </a:t>
            </a:r>
            <a:r>
              <a:rPr lang="en-US" sz="2400" dirty="0" smtClean="0"/>
              <a:t>Liability: </a:t>
            </a:r>
            <a:r>
              <a:rPr lang="en-US" sz="2400" dirty="0"/>
              <a:t>bodily injury or property damage to a third party.</a:t>
            </a:r>
          </a:p>
          <a:p>
            <a:pPr lvl="1">
              <a:buFont typeface="Arial" panose="020B0604020202020204" pitchFamily="34" charset="0"/>
              <a:buChar char="•"/>
              <a:defRPr/>
            </a:pPr>
            <a:r>
              <a:rPr lang="en-US" sz="2400" dirty="0"/>
              <a:t>Automobile </a:t>
            </a:r>
            <a:r>
              <a:rPr lang="en-US" sz="2400" dirty="0" smtClean="0"/>
              <a:t>Liability: </a:t>
            </a:r>
            <a:r>
              <a:rPr lang="en-US" sz="2400" dirty="0"/>
              <a:t>bodily injury or property damage to a third party. </a:t>
            </a:r>
          </a:p>
          <a:p>
            <a:pPr lvl="1">
              <a:buFont typeface="Arial" panose="020B0604020202020204" pitchFamily="34" charset="0"/>
              <a:buChar char="•"/>
              <a:defRPr/>
            </a:pPr>
            <a:r>
              <a:rPr lang="en-US" sz="2400" dirty="0" smtClean="0"/>
              <a:t>Workers’ Compensation: your employees’ work related injury </a:t>
            </a:r>
            <a:r>
              <a:rPr lang="en-US" dirty="0" smtClean="0"/>
              <a:t>claims. </a:t>
            </a:r>
          </a:p>
          <a:p>
            <a:pPr>
              <a:defRPr/>
            </a:pPr>
            <a:endParaRPr lang="en-US" dirty="0" smtClean="0"/>
          </a:p>
        </p:txBody>
      </p:sp>
      <p:pic>
        <p:nvPicPr>
          <p:cNvPr id="8196" name="Picture 4" descr="C:\Documents and Settings\ktschohl\Local Settings\Temporary Internet Files\Content.IE5\604DOU1K\0511-0703-0518-2343_Businesswoman_Falling_Down_from_the_Sky_with_a_Laptop_Computer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10066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Documents and Settings\ktschohl\Local Settings\Temporary Internet Files\Content.IE5\9HYUX5XQ\collis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1676400" cy="9905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qualcare.local\public\Qual-LynxHome\Claims\ktschohl\My Documents\My Pictures\Qual-Lyn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endParaRPr lang="en-US" dirty="0">
              <a:solidFill>
                <a:prstClr val="black">
                  <a:tint val="75000"/>
                </a:prstClr>
              </a:solidFill>
            </a:endParaRPr>
          </a:p>
        </p:txBody>
      </p:sp>
      <p:pic>
        <p:nvPicPr>
          <p:cNvPr id="8" name="Picture 7" descr="C:\Users\croselli\AppData\Local\Microsoft\Windows\Temporary Internet Files\Content.Outlook\NSBXE6VV\Generic Logo no addr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5715000"/>
            <a:ext cx="2209800" cy="996315"/>
          </a:xfrm>
          <a:prstGeom prst="rect">
            <a:avLst/>
          </a:prstGeom>
          <a:noFill/>
          <a:ln>
            <a:noFill/>
          </a:ln>
        </p:spPr>
      </p:pic>
    </p:spTree>
    <p:extLst>
      <p:ext uri="{BB962C8B-B14F-4D97-AF65-F5344CB8AC3E}">
        <p14:creationId xmlns:p14="http://schemas.microsoft.com/office/powerpoint/2010/main" val="22808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838200"/>
            <a:ext cx="7772400" cy="1162050"/>
          </a:xfrm>
        </p:spPr>
        <p:txBody>
          <a:bodyPr>
            <a:normAutofit fontScale="90000"/>
          </a:bodyPr>
          <a:lstStyle/>
          <a:p>
            <a:r>
              <a:rPr lang="en-US" altLang="en-US" sz="5400" dirty="0"/>
              <a:t>Role of The</a:t>
            </a:r>
            <a:br>
              <a:rPr lang="en-US" altLang="en-US" sz="5400" dirty="0"/>
            </a:br>
            <a:r>
              <a:rPr lang="en-US" altLang="en-US" sz="5400" dirty="0" smtClean="0"/>
              <a:t>Claims Coordinator</a:t>
            </a:r>
            <a:endParaRPr lang="en-US" altLang="en-US" sz="5400" dirty="0"/>
          </a:p>
        </p:txBody>
      </p:sp>
      <p:pic>
        <p:nvPicPr>
          <p:cNvPr id="16386" name="Picture 2" descr="C:\Documents and Settings\ktschohl\Local Settings\Temporary Internet Files\Content.IE5\604DOU1K\leader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514600"/>
            <a:ext cx="5105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qualcare.local\public\Qual-LynxHome\Claims\ktschohl\My Documents\My Pictures\Qual-Ly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60136"/>
            <a:ext cx="3946525" cy="85883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239000" y="6400800"/>
            <a:ext cx="1905000" cy="457200"/>
          </a:xfrm>
        </p:spPr>
        <p:txBody>
          <a:bodyPr/>
          <a:lstStyle/>
          <a:p>
            <a:endParaRPr lang="en-US" altLang="en-US" dirty="0">
              <a:solidFill>
                <a:prstClr val="black">
                  <a:tint val="75000"/>
                </a:prstClr>
              </a:solidFill>
            </a:endParaRPr>
          </a:p>
        </p:txBody>
      </p:sp>
      <p:pic>
        <p:nvPicPr>
          <p:cNvPr id="7" name="Picture 6" descr="C:\Users\croselli\AppData\Local\Microsoft\Windows\Temporary Internet Files\Content.Outlook\NSBXE6VV\Generic Logo no addres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60136"/>
            <a:ext cx="2514600" cy="1118075"/>
          </a:xfrm>
          <a:prstGeom prst="rect">
            <a:avLst/>
          </a:prstGeom>
          <a:noFill/>
          <a:ln>
            <a:noFill/>
          </a:ln>
        </p:spPr>
      </p:pic>
    </p:spTree>
    <p:extLst>
      <p:ext uri="{BB962C8B-B14F-4D97-AF65-F5344CB8AC3E}">
        <p14:creationId xmlns:p14="http://schemas.microsoft.com/office/powerpoint/2010/main" val="256466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4843</Words>
  <Application>Microsoft Office PowerPoint</Application>
  <PresentationFormat>On-screen Show (4:3)</PresentationFormat>
  <Paragraphs>665</Paragraphs>
  <Slides>75</Slides>
  <Notes>5</Notes>
  <HiddenSlides>0</HiddenSlides>
  <MMClips>0</MMClips>
  <ScaleCrop>false</ScaleCrop>
  <HeadingPairs>
    <vt:vector size="6" baseType="variant">
      <vt:variant>
        <vt:lpstr>Theme</vt:lpstr>
      </vt:variant>
      <vt:variant>
        <vt:i4>22</vt:i4>
      </vt:variant>
      <vt:variant>
        <vt:lpstr>Embedded OLE Servers</vt:lpstr>
      </vt:variant>
      <vt:variant>
        <vt:i4>1</vt:i4>
      </vt:variant>
      <vt:variant>
        <vt:lpstr>Slide Titles</vt:lpstr>
      </vt:variant>
      <vt:variant>
        <vt:i4>75</vt:i4>
      </vt:variant>
    </vt:vector>
  </HeadingPairs>
  <TitlesOfParts>
    <vt:vector size="98"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Clip</vt:lpstr>
      <vt:lpstr>JIF CLAIMS COORDINATORS TRAINING SEMINAR</vt:lpstr>
      <vt:lpstr>JIFs Proved to be a Better Way!</vt:lpstr>
      <vt:lpstr>Why JIF?</vt:lpstr>
      <vt:lpstr>The JIF is Different</vt:lpstr>
      <vt:lpstr>JIF Concept Towns put their money together</vt:lpstr>
      <vt:lpstr>Qual-Lynx Staff</vt:lpstr>
      <vt:lpstr>Claims Support</vt:lpstr>
      <vt:lpstr>MULTIPLE LINES OF  COVERAGE</vt:lpstr>
      <vt:lpstr>Role of The Claims Coordinator</vt:lpstr>
      <vt:lpstr>Role of the Claims Coordinator</vt:lpstr>
      <vt:lpstr>PROPERTY Damage to Owned Property &amp; Vehicles Including Contents and Equipment </vt:lpstr>
      <vt:lpstr>First Party  Property Claims</vt:lpstr>
      <vt:lpstr>Property Pointers</vt:lpstr>
      <vt:lpstr>Common Coverage Exclusions</vt:lpstr>
      <vt:lpstr>What do you do?</vt:lpstr>
      <vt:lpstr>Please Remember</vt:lpstr>
      <vt:lpstr>Vehicles and Salvage</vt:lpstr>
      <vt:lpstr>What happens next?</vt:lpstr>
      <vt:lpstr>CATASTROPHIC CLAIMS</vt:lpstr>
      <vt:lpstr>Things to think about</vt:lpstr>
      <vt:lpstr>Auto Physical Damage</vt:lpstr>
      <vt:lpstr>PROPERTY CONTACT INFORMATION</vt:lpstr>
      <vt:lpstr>Auto Liability</vt:lpstr>
      <vt:lpstr>Auto Liability</vt:lpstr>
      <vt:lpstr>At The Scene</vt:lpstr>
      <vt:lpstr>General Liability</vt:lpstr>
      <vt:lpstr> General Liability Claims</vt:lpstr>
      <vt:lpstr>NEW JERSEY TORT CLAIMS ACT</vt:lpstr>
      <vt:lpstr>TITLE 59 IMMUNITIES</vt:lpstr>
      <vt:lpstr>Qual-Lynx LIABILITY CONTACT</vt:lpstr>
      <vt:lpstr>WORKERS’ COMPENSATION Work Related Injury/Illness</vt:lpstr>
      <vt:lpstr>SOCIAL LEGISLATION</vt:lpstr>
      <vt:lpstr>Workers Compensation  Statutory Benefits</vt:lpstr>
      <vt:lpstr>WORKERS’ COMPENSATION BENEFITS</vt:lpstr>
      <vt:lpstr>WORKERS’ COMPENSATION: COMPENSABILITY</vt:lpstr>
      <vt:lpstr>Workers’ Compensation Services</vt:lpstr>
      <vt:lpstr>ROLES</vt:lpstr>
      <vt:lpstr>ROLES</vt:lpstr>
      <vt:lpstr>ROLE OF THE CLAIMS COORDINATOR</vt:lpstr>
      <vt:lpstr>Timely Reporting Is Key In Workers’ Comp the Clock and Calendar are the Enemy  Success is Based on Good Communication</vt:lpstr>
      <vt:lpstr>HOW DO I REPORT A  WORKERS’ COMPENSATION CLAIM  TO QUAL-LYNX?</vt:lpstr>
      <vt:lpstr>WHEN AN EMPLOYEE IS INJURED</vt:lpstr>
      <vt:lpstr>WHEN AN EMPLOYEE IS INJURED</vt:lpstr>
      <vt:lpstr>INTAKE PROCESS</vt:lpstr>
      <vt:lpstr> Do NOT use the Emergency Room unless Emergency Treatment is Required  </vt:lpstr>
      <vt:lpstr>Report Only</vt:lpstr>
      <vt:lpstr>REPORT ONLY vs. INCIDENT</vt:lpstr>
      <vt:lpstr>WHEN AN EMPLOYEE IS INJURED</vt:lpstr>
      <vt:lpstr>PowerPoint Presentation</vt:lpstr>
      <vt:lpstr>ROLE OF THE NURSE CASE MANAGER</vt:lpstr>
      <vt:lpstr>ROLE OF THE  CLINICAL SUPPORT STAFF</vt:lpstr>
      <vt:lpstr>EPO – Exclusive Provider Organization</vt:lpstr>
      <vt:lpstr>ROLE OF THE WC CLAIMS ADJUSTER</vt:lpstr>
      <vt:lpstr> EMPLOYER CONTACT</vt:lpstr>
      <vt:lpstr>EMPLOYEE CONTACT</vt:lpstr>
      <vt:lpstr>ROLE OF THE SUPERVISOR</vt:lpstr>
      <vt:lpstr>SUPERVISOR’S INCIDENT REPORT Root Cause Analysis</vt:lpstr>
      <vt:lpstr>SUPERVISOR’S INCIDENT REPORT</vt:lpstr>
      <vt:lpstr>RED FLAGS</vt:lpstr>
      <vt:lpstr>PowerPoint Presentation</vt:lpstr>
      <vt:lpstr>TRANSITIONAL DUTY</vt:lpstr>
      <vt:lpstr>About Transitional Duty</vt:lpstr>
      <vt:lpstr>More About Transitional Duty</vt:lpstr>
      <vt:lpstr>G.O.T.C.H.A. Go Out To Check Home Activities</vt:lpstr>
      <vt:lpstr>G.O.T.C.H.A. Program Go Out To Check Home Activities</vt:lpstr>
      <vt:lpstr>PowerPoint Presentation</vt:lpstr>
      <vt:lpstr> LITIGATION </vt:lpstr>
      <vt:lpstr>IF A CLAIM PETITION IS FILED</vt:lpstr>
      <vt:lpstr>WHEN DOES A WORKERS’ COMPENSATION CASE END?</vt:lpstr>
      <vt:lpstr>Recording and Reporting of Occupational Injuries and Illnesses OSHA 300</vt:lpstr>
      <vt:lpstr>Helpful Hints</vt:lpstr>
      <vt:lpstr>COMMUNICATION</vt:lpstr>
      <vt:lpstr>Qual-Lynx WC CONTACT</vt:lpstr>
      <vt:lpstr>Qual-Lynx MCO CONTACT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JIF CLAIMS COORDINATORS TRAINING SEMINAR</dc:title>
  <dc:creator>Chris Roselli</dc:creator>
  <cp:lastModifiedBy>Chris Roselli</cp:lastModifiedBy>
  <cp:revision>18</cp:revision>
  <cp:lastPrinted>2017-02-01T15:41:44Z</cp:lastPrinted>
  <dcterms:created xsi:type="dcterms:W3CDTF">2016-01-28T15:10:16Z</dcterms:created>
  <dcterms:modified xsi:type="dcterms:W3CDTF">2017-02-09T18:15:55Z</dcterms:modified>
</cp:coreProperties>
</file>